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2"/>
  </p:sldMasterIdLst>
  <p:notesMasterIdLst>
    <p:notesMasterId r:id="rId63"/>
  </p:notesMasterIdLst>
  <p:handoutMasterIdLst>
    <p:handoutMasterId r:id="rId64"/>
  </p:handoutMasterIdLst>
  <p:sldIdLst>
    <p:sldId id="402" r:id="rId3"/>
    <p:sldId id="666" r:id="rId4"/>
    <p:sldId id="692" r:id="rId5"/>
    <p:sldId id="693" r:id="rId6"/>
    <p:sldId id="694" r:id="rId7"/>
    <p:sldId id="782" r:id="rId8"/>
    <p:sldId id="696" r:id="rId9"/>
    <p:sldId id="697" r:id="rId10"/>
    <p:sldId id="707" r:id="rId11"/>
    <p:sldId id="708" r:id="rId12"/>
    <p:sldId id="698" r:id="rId13"/>
    <p:sldId id="699" r:id="rId14"/>
    <p:sldId id="700" r:id="rId15"/>
    <p:sldId id="709" r:id="rId16"/>
    <p:sldId id="702" r:id="rId17"/>
    <p:sldId id="703" r:id="rId18"/>
    <p:sldId id="704" r:id="rId19"/>
    <p:sldId id="705" r:id="rId20"/>
    <p:sldId id="706" r:id="rId21"/>
    <p:sldId id="710" r:id="rId22"/>
    <p:sldId id="711" r:id="rId23"/>
    <p:sldId id="712" r:id="rId24"/>
    <p:sldId id="713" r:id="rId25"/>
    <p:sldId id="714" r:id="rId26"/>
    <p:sldId id="715" r:id="rId27"/>
    <p:sldId id="737" r:id="rId28"/>
    <p:sldId id="716" r:id="rId29"/>
    <p:sldId id="731" r:id="rId30"/>
    <p:sldId id="738" r:id="rId31"/>
    <p:sldId id="740" r:id="rId32"/>
    <p:sldId id="741" r:id="rId33"/>
    <p:sldId id="742" r:id="rId34"/>
    <p:sldId id="743" r:id="rId35"/>
    <p:sldId id="744" r:id="rId36"/>
    <p:sldId id="745" r:id="rId37"/>
    <p:sldId id="779" r:id="rId38"/>
    <p:sldId id="747" r:id="rId39"/>
    <p:sldId id="748" r:id="rId40"/>
    <p:sldId id="749" r:id="rId41"/>
    <p:sldId id="750" r:id="rId42"/>
    <p:sldId id="751" r:id="rId43"/>
    <p:sldId id="752" r:id="rId44"/>
    <p:sldId id="753" r:id="rId45"/>
    <p:sldId id="754" r:id="rId46"/>
    <p:sldId id="755" r:id="rId47"/>
    <p:sldId id="780" r:id="rId48"/>
    <p:sldId id="762" r:id="rId49"/>
    <p:sldId id="763" r:id="rId50"/>
    <p:sldId id="765" r:id="rId51"/>
    <p:sldId id="766" r:id="rId52"/>
    <p:sldId id="768" r:id="rId53"/>
    <p:sldId id="769" r:id="rId54"/>
    <p:sldId id="770" r:id="rId55"/>
    <p:sldId id="773" r:id="rId56"/>
    <p:sldId id="781" r:id="rId57"/>
    <p:sldId id="629" r:id="rId58"/>
    <p:sldId id="787" r:id="rId59"/>
    <p:sldId id="784" r:id="rId60"/>
    <p:sldId id="785" r:id="rId61"/>
    <p:sldId id="786" r:id="rId6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709A2BE3-2D0E-4BDF-9E7B-B5B14B6C6981}">
          <p14:sldIdLst>
            <p14:sldId id="402"/>
            <p14:sldId id="666"/>
            <p14:sldId id="692"/>
          </p14:sldIdLst>
        </p14:section>
        <p14:section name="HTTP Basics" id="{82A1F7FD-D7DB-4159-B1D6-21D8B28E97F2}">
          <p14:sldIdLst>
            <p14:sldId id="693"/>
            <p14:sldId id="694"/>
            <p14:sldId id="782"/>
          </p14:sldIdLst>
        </p14:section>
        <p14:section name="Dev Tools" id="{36D7E413-EC84-44CE-AB19-11E9C5A0F7F6}">
          <p14:sldIdLst>
            <p14:sldId id="696"/>
            <p14:sldId id="697"/>
          </p14:sldIdLst>
        </p14:section>
        <p14:section name="URL" id="{B859F84A-71DB-4D54-8949-2E99FF8FAC14}">
          <p14:sldIdLst>
            <p14:sldId id="707"/>
            <p14:sldId id="708"/>
          </p14:sldIdLst>
        </p14:section>
        <p14:section name="HTTP Request" id="{6B41F022-5B0A-45A9-AB55-5907B0DA03E8}">
          <p14:sldIdLst>
            <p14:sldId id="698"/>
            <p14:sldId id="699"/>
            <p14:sldId id="700"/>
            <p14:sldId id="709"/>
          </p14:sldIdLst>
        </p14:section>
        <p14:section name="HTTP Response" id="{45CB45C1-38F3-4DE3-9903-FA276FB84F7D}">
          <p14:sldIdLst>
            <p14:sldId id="702"/>
            <p14:sldId id="703"/>
            <p14:sldId id="704"/>
            <p14:sldId id="705"/>
            <p14:sldId id="706"/>
          </p14:sldIdLst>
        </p14:section>
        <p14:section name="HTML Tools" id="{108B2451-C7C1-4563-AC00-F65A942A3A44}">
          <p14:sldIdLst>
            <p14:sldId id="710"/>
            <p14:sldId id="711"/>
          </p14:sldIdLst>
        </p14:section>
        <p14:section name="HTML" id="{35B16AAA-2D3D-408B-A002-C1E76DE1B987}">
          <p14:sldIdLst>
            <p14:sldId id="712"/>
            <p14:sldId id="713"/>
            <p14:sldId id="714"/>
            <p14:sldId id="715"/>
            <p14:sldId id="737"/>
            <p14:sldId id="716"/>
            <p14:sldId id="731"/>
            <p14:sldId id="738"/>
          </p14:sldIdLst>
        </p14:section>
        <p14:section name="HTML Forms" id="{601BFA46-F928-42C5-BE40-81074104DF01}">
          <p14:sldIdLst>
            <p14:sldId id="740"/>
            <p14:sldId id="741"/>
            <p14:sldId id="742"/>
            <p14:sldId id="743"/>
            <p14:sldId id="744"/>
            <p14:sldId id="745"/>
            <p14:sldId id="779"/>
            <p14:sldId id="747"/>
            <p14:sldId id="748"/>
            <p14:sldId id="749"/>
            <p14:sldId id="750"/>
            <p14:sldId id="751"/>
            <p14:sldId id="752"/>
            <p14:sldId id="753"/>
            <p14:sldId id="754"/>
            <p14:sldId id="755"/>
            <p14:sldId id="780"/>
            <p14:sldId id="762"/>
            <p14:sldId id="763"/>
            <p14:sldId id="765"/>
            <p14:sldId id="766"/>
            <p14:sldId id="768"/>
            <p14:sldId id="769"/>
            <p14:sldId id="770"/>
            <p14:sldId id="773"/>
          </p14:sldIdLst>
        </p14:section>
        <p14:section name="Summary" id="{62EBC40D-2D67-48DB-B257-4FB4A134E741}">
          <p14:sldIdLst>
            <p14:sldId id="781"/>
          </p14:sldIdLst>
        </p14:section>
        <p14:section name="Questions" id="{79967134-C7D0-4210-B830-A850BDCAE71F}">
          <p14:sldIdLst>
            <p14:sldId id="629"/>
            <p14:sldId id="787"/>
            <p14:sldId id="784"/>
            <p14:sldId id="785"/>
            <p14:sldId id="7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9"/>
    <a:srgbClr val="FFA72A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58" autoAdjust="0"/>
    <p:restoredTop sz="94533" autoAdjust="0"/>
  </p:normalViewPr>
  <p:slideViewPr>
    <p:cSldViewPr>
      <p:cViewPr varScale="1">
        <p:scale>
          <a:sx n="73" d="100"/>
          <a:sy n="73" d="100"/>
        </p:scale>
        <p:origin x="558" y="72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-61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4" d="100"/>
          <a:sy n="64" d="100"/>
        </p:scale>
        <p:origin x="2592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softuni.org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05/14/2019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© Software University Foundation – </a:t>
            </a:r>
            <a:r>
              <a:rPr lang="en-US" sz="1000" u="sng" dirty="0">
                <a:hlinkClick r:id="rId2"/>
              </a:rPr>
              <a:t>http://softuni.org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  <a:endParaRPr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softuni.org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05/14/2019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sz="1000" dirty="0"/>
              <a:t>© Software University Foundation – </a:t>
            </a:r>
            <a:r>
              <a:rPr lang="en-US" sz="1000" u="sng" dirty="0">
                <a:hlinkClick r:id="rId2"/>
              </a:rPr>
              <a:t>http://softuni.org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dirty="0"/>
              <a:t>© Software University Foundation – </a:t>
            </a:r>
            <a:r>
              <a:rPr lang="en-US" sz="1000" u="sng" dirty="0">
                <a:hlinkClick r:id="rId3"/>
              </a:rPr>
              <a:t>http://softuni.org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4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435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/>
              <a:t>© Software University Foundation – </a:t>
            </a:r>
            <a:r>
              <a:rPr lang="en-US" sz="1000" u="sng">
                <a:hlinkClick r:id="rId3"/>
              </a:rPr>
              <a:t>http://softuni.org</a:t>
            </a:r>
            <a:endParaRPr lang="en-US" sz="1000"/>
          </a:p>
          <a:p>
            <a:r>
              <a:rPr lang="en-US" sz="1000"/>
              <a:t>This work is licensed under the </a:t>
            </a:r>
            <a:r>
              <a:rPr lang="en-US" sz="1000" u="sng" noProof="1">
                <a:hlinkClick r:id="rId4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/>
              <a:t>license.</a:t>
            </a:r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2102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dirty="0"/>
              <a:t>© Software University Foundation – </a:t>
            </a:r>
            <a:r>
              <a:rPr lang="en-US" sz="1000" u="sng" dirty="0">
                <a:hlinkClick r:id="rId3"/>
              </a:rPr>
              <a:t>http://softuni.org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4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6945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/>
              <a:t>© Software University Foundation – </a:t>
            </a:r>
            <a:r>
              <a:rPr lang="en-US" sz="1000" u="sng">
                <a:hlinkClick r:id="rId3"/>
              </a:rPr>
              <a:t>http://softuni.org</a:t>
            </a:r>
            <a:endParaRPr lang="en-US" sz="1000"/>
          </a:p>
          <a:p>
            <a:r>
              <a:rPr lang="en-US" sz="1000"/>
              <a:t>This work is licensed under the </a:t>
            </a:r>
            <a:r>
              <a:rPr lang="en-US" sz="1000" u="sng" noProof="1">
                <a:hlinkClick r:id="rId4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/>
              <a:t>license.</a:t>
            </a:r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3691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0964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37827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22442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91569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62620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91842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8134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Shape 247"/>
          <p:cNvSpPr txBox="1">
            <a:spLocks noGrp="1"/>
          </p:cNvSpPr>
          <p:nvPr>
            <p:ph type="ftr" idx="11"/>
          </p:nvPr>
        </p:nvSpPr>
        <p:spPr>
          <a:xfrm>
            <a:off x="0" y="8747999"/>
            <a:ext cx="6308999" cy="394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© Software University Foundation – </a:t>
            </a:r>
            <a:r>
              <a:rPr lang="en-US" sz="10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http://softuni.org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work is licensed under the </a:t>
            </a:r>
            <a:r>
              <a:rPr lang="en-US" sz="10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Creative Commons Attribution-NonCommercial-ShareAlike</a:t>
            </a: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license.</a:t>
            </a:r>
          </a:p>
        </p:txBody>
      </p:sp>
      <p:sp>
        <p:nvSpPr>
          <p:cNvPr id="248" name="Shape 248"/>
          <p:cNvSpPr txBox="1">
            <a:spLocks noGrp="1"/>
          </p:cNvSpPr>
          <p:nvPr>
            <p:ph type="sldNum" idx="12"/>
          </p:nvPr>
        </p:nvSpPr>
        <p:spPr>
          <a:xfrm>
            <a:off x="6308998" y="8747999"/>
            <a:ext cx="547413" cy="394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92830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08044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31197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82232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9989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64254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12263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09323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25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328" name="Shape 328"/>
          <p:cNvSpPr txBox="1">
            <a:spLocks noGrp="1"/>
          </p:cNvSpPr>
          <p:nvPr>
            <p:ph type="ftr" idx="11"/>
          </p:nvPr>
        </p:nvSpPr>
        <p:spPr>
          <a:xfrm>
            <a:off x="-1" y="8747999"/>
            <a:ext cx="6308999" cy="39441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(c) 2007 National Academy for Software Development - http://academy.devbg.org. All rights reserved. Unauthorized copying or re-distribution is strictly prohibited.*</a:t>
            </a:r>
          </a:p>
        </p:txBody>
      </p:sp>
      <p:sp>
        <p:nvSpPr>
          <p:cNvPr id="329" name="Shape 329"/>
          <p:cNvSpPr txBox="1">
            <a:spLocks noGrp="1"/>
          </p:cNvSpPr>
          <p:nvPr>
            <p:ph type="sldNum" idx="12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47</a:t>
            </a:fld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##</a:t>
            </a:r>
          </a:p>
        </p:txBody>
      </p:sp>
      <p:sp>
        <p:nvSpPr>
          <p:cNvPr id="330" name="Shape 330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84365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7" name="Shape 3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34120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25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356" name="Shape 356"/>
          <p:cNvSpPr txBox="1">
            <a:spLocks noGrp="1"/>
          </p:cNvSpPr>
          <p:nvPr>
            <p:ph type="ftr" idx="11"/>
          </p:nvPr>
        </p:nvSpPr>
        <p:spPr>
          <a:xfrm>
            <a:off x="-1" y="8747999"/>
            <a:ext cx="6308999" cy="39441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(c) 2007 National Academy for Software Development - http://academy.devbg.org. All rights reserved. Unauthorized copying or re-distribution is strictly prohibited.*</a:t>
            </a:r>
          </a:p>
        </p:txBody>
      </p:sp>
      <p:sp>
        <p:nvSpPr>
          <p:cNvPr id="357" name="Shape 357"/>
          <p:cNvSpPr txBox="1">
            <a:spLocks noGrp="1"/>
          </p:cNvSpPr>
          <p:nvPr>
            <p:ph type="sldNum" idx="12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49</a:t>
            </a:fld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##</a:t>
            </a:r>
          </a:p>
        </p:txBody>
      </p:sp>
      <p:sp>
        <p:nvSpPr>
          <p:cNvPr id="358" name="Shape 358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7007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/>
              <a:t>© Software University Foundation – </a:t>
            </a:r>
            <a:r>
              <a:rPr lang="en-US" sz="1000" u="sng">
                <a:hlinkClick r:id="rId3"/>
              </a:rPr>
              <a:t>http://softuni.org</a:t>
            </a:r>
            <a:endParaRPr lang="en-US" sz="1000"/>
          </a:p>
          <a:p>
            <a:r>
              <a:rPr lang="en-US" sz="1000"/>
              <a:t>This work is licensed under the </a:t>
            </a:r>
            <a:r>
              <a:rPr lang="en-US" sz="1000" u="sng" noProof="1">
                <a:hlinkClick r:id="rId4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/>
              <a:t>license.</a:t>
            </a:r>
            <a:endParaRPr lang="en-US" sz="1000" dirty="0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3780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5" name="Shape 3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79818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25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383" name="Shape 383"/>
          <p:cNvSpPr txBox="1">
            <a:spLocks noGrp="1"/>
          </p:cNvSpPr>
          <p:nvPr>
            <p:ph type="ftr" idx="11"/>
          </p:nvPr>
        </p:nvSpPr>
        <p:spPr>
          <a:xfrm>
            <a:off x="-1" y="8747999"/>
            <a:ext cx="6308999" cy="39441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(c) 2007 National Academy for Software Development - http://academy.devbg.org. All rights reserved. Unauthorized copying or re-distribution is strictly prohibited.*</a:t>
            </a:r>
          </a:p>
        </p:txBody>
      </p:sp>
      <p:sp>
        <p:nvSpPr>
          <p:cNvPr id="384" name="Shape 384"/>
          <p:cNvSpPr txBox="1">
            <a:spLocks noGrp="1"/>
          </p:cNvSpPr>
          <p:nvPr>
            <p:ph type="sldNum" idx="12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51</a:t>
            </a:fld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##</a:t>
            </a:r>
          </a:p>
        </p:txBody>
      </p:sp>
      <p:sp>
        <p:nvSpPr>
          <p:cNvPr id="385" name="Shape 385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6" name="Shape 386"/>
          <p:cNvSpPr txBox="1"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49556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2" name="Shape 3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98528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9" name="Shape 3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05892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6" name="Shape 4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62775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/>
              <a:t>© Software University Foundation – </a:t>
            </a:r>
            <a:r>
              <a:rPr lang="en-US" sz="1000" u="sng">
                <a:hlinkClick r:id="rId3"/>
              </a:rPr>
              <a:t>http://softuni.org</a:t>
            </a:r>
            <a:endParaRPr lang="en-US" sz="1000"/>
          </a:p>
          <a:p>
            <a:r>
              <a:rPr lang="en-US" sz="1000"/>
              <a:t>This work is licensed under the </a:t>
            </a:r>
            <a:r>
              <a:rPr lang="en-US" sz="1000" u="sng" noProof="1">
                <a:hlinkClick r:id="rId4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/>
              <a:t>license.</a:t>
            </a:r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877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>
                <a:solidFill>
                  <a:prstClr val="black"/>
                </a:solidFill>
              </a:rPr>
              <a:t>© Software University Foundation – </a:t>
            </a:r>
            <a:r>
              <a:rPr lang="en-US" sz="1000" u="sng">
                <a:solidFill>
                  <a:prstClr val="black"/>
                </a:solidFill>
                <a:hlinkClick r:id="rId3"/>
              </a:rPr>
              <a:t>http://softuni.org</a:t>
            </a:r>
            <a:endParaRPr lang="en-US" sz="1000">
              <a:solidFill>
                <a:prstClr val="black"/>
              </a:solidFill>
            </a:endParaRPr>
          </a:p>
          <a:p>
            <a:r>
              <a:rPr lang="en-US" sz="1000">
                <a:solidFill>
                  <a:prstClr val="black"/>
                </a:solidFill>
              </a:rPr>
              <a:t>This work is licensed under the </a:t>
            </a:r>
            <a:r>
              <a:rPr lang="en-US" sz="1000" u="sng" noProof="1">
                <a:solidFill>
                  <a:prstClr val="black"/>
                </a:solidFill>
                <a:hlinkClick r:id="rId4"/>
              </a:rPr>
              <a:t>Creative Commons Attribution-NonCommercial-ShareAlike</a:t>
            </a:r>
            <a:r>
              <a:rPr lang="en-US" sz="1000" noProof="1">
                <a:solidFill>
                  <a:prstClr val="black"/>
                </a:solidFill>
              </a:rPr>
              <a:t> </a:t>
            </a:r>
            <a:r>
              <a:rPr lang="en-US" sz="1000">
                <a:solidFill>
                  <a:prstClr val="black"/>
                </a:solidFill>
              </a:rPr>
              <a:t>license.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pPr/>
              <a:t>56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2884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4647710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9490248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dirty="0">
                <a:solidFill>
                  <a:prstClr val="black"/>
                </a:solidFill>
              </a:rPr>
              <a:t>© Software University Foundation – </a:t>
            </a:r>
            <a:r>
              <a:rPr lang="en-US" sz="1000" u="sng" dirty="0">
                <a:solidFill>
                  <a:prstClr val="black"/>
                </a:solidFill>
                <a:hlinkClick r:id="rId3"/>
              </a:rPr>
              <a:t>http://softuni.org</a:t>
            </a:r>
            <a:endParaRPr lang="en-US" sz="1000" dirty="0">
              <a:solidFill>
                <a:prstClr val="black"/>
              </a:solidFill>
            </a:endParaRPr>
          </a:p>
          <a:p>
            <a:r>
              <a:rPr lang="en-US" sz="1000" dirty="0">
                <a:solidFill>
                  <a:prstClr val="black"/>
                </a:solidFill>
              </a:rPr>
              <a:t>This work is licensed under the </a:t>
            </a:r>
            <a:r>
              <a:rPr lang="en-US" sz="1000" u="sng" noProof="1">
                <a:solidFill>
                  <a:prstClr val="black"/>
                </a:solidFill>
                <a:hlinkClick r:id="rId4"/>
              </a:rPr>
              <a:t>Creative Commons Attribution-NonCommercial-ShareAlike</a:t>
            </a:r>
            <a:r>
              <a:rPr lang="en-US" sz="1000" noProof="1">
                <a:solidFill>
                  <a:prstClr val="black"/>
                </a:solidFill>
              </a:rPr>
              <a:t> </a:t>
            </a:r>
            <a:r>
              <a:rPr lang="en-US" sz="1000" dirty="0">
                <a:solidFill>
                  <a:prstClr val="black"/>
                </a:solidFill>
              </a:rPr>
              <a:t>license.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pPr/>
              <a:t>59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256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/>
              <a:t>© Software University Foundation – </a:t>
            </a:r>
            <a:r>
              <a:rPr lang="en-US" sz="1000" u="sng">
                <a:hlinkClick r:id="rId3"/>
              </a:rPr>
              <a:t>http://softuni.org</a:t>
            </a:r>
            <a:endParaRPr lang="en-US" sz="1000"/>
          </a:p>
          <a:p>
            <a:r>
              <a:rPr lang="en-US" sz="1000"/>
              <a:t>This work is licensed under the </a:t>
            </a:r>
            <a:r>
              <a:rPr lang="en-US" sz="1000" u="sng" noProof="1">
                <a:hlinkClick r:id="rId4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/>
              <a:t>license.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8873099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dirty="0"/>
              <a:t>© Software University Foundation – </a:t>
            </a:r>
            <a:r>
              <a:rPr lang="en-US" sz="1000" u="sng" dirty="0">
                <a:hlinkClick r:id="rId3"/>
              </a:rPr>
              <a:t>http://softuni.org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4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870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/>
              <a:t>© Software University Foundation – </a:t>
            </a:r>
            <a:r>
              <a:rPr lang="en-US" sz="1000" u="sng">
                <a:hlinkClick r:id="rId3"/>
              </a:rPr>
              <a:t>http://softuni.org</a:t>
            </a:r>
            <a:endParaRPr lang="en-US" sz="1000"/>
          </a:p>
          <a:p>
            <a:r>
              <a:rPr lang="en-US" sz="1000"/>
              <a:t>This work is licensed under the </a:t>
            </a:r>
            <a:r>
              <a:rPr lang="en-US" sz="1000" u="sng" noProof="1">
                <a:hlinkClick r:id="rId4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/>
              <a:t>license.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30752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/>
              <a:t>© Software University Foundation – </a:t>
            </a:r>
            <a:r>
              <a:rPr lang="en-US" sz="1000" u="sng">
                <a:hlinkClick r:id="rId3"/>
              </a:rPr>
              <a:t>http://softuni.org</a:t>
            </a:r>
            <a:endParaRPr lang="en-US" sz="1000"/>
          </a:p>
          <a:p>
            <a:r>
              <a:rPr lang="en-US" sz="1000"/>
              <a:t>This work is licensed under the </a:t>
            </a:r>
            <a:r>
              <a:rPr lang="en-US" sz="1000" u="sng" noProof="1">
                <a:hlinkClick r:id="rId4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/>
              <a:t>license.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9983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/>
              <a:t>© Software University Foundation – </a:t>
            </a:r>
            <a:r>
              <a:rPr lang="en-US" sz="1000" u="sng">
                <a:hlinkClick r:id="rId3"/>
              </a:rPr>
              <a:t>http://softuni.org</a:t>
            </a:r>
            <a:endParaRPr lang="en-US" sz="1000"/>
          </a:p>
          <a:p>
            <a:r>
              <a:rPr lang="en-US" sz="1000"/>
              <a:t>This work is licensed under the </a:t>
            </a:r>
            <a:r>
              <a:rPr lang="en-US" sz="1000" u="sng" noProof="1">
                <a:hlinkClick r:id="rId4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/>
              <a:t>license.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32835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/>
              <a:t>© Software University Foundation – </a:t>
            </a:r>
            <a:r>
              <a:rPr lang="en-US" sz="1000" u="sng">
                <a:hlinkClick r:id="rId3"/>
              </a:rPr>
              <a:t>http://softuni.org</a:t>
            </a:r>
            <a:endParaRPr lang="en-US" sz="1000"/>
          </a:p>
          <a:p>
            <a:r>
              <a:rPr lang="en-US" sz="1000"/>
              <a:t>This work is licensed under the </a:t>
            </a:r>
            <a:r>
              <a:rPr lang="en-US" sz="1000" u="sng" noProof="1">
                <a:hlinkClick r:id="rId4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/>
              <a:t>license.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27846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/>
              <a:t>© Software University Foundation – </a:t>
            </a:r>
            <a:r>
              <a:rPr lang="en-US" sz="1000" u="sng">
                <a:hlinkClick r:id="rId3"/>
              </a:rPr>
              <a:t>http://softuni.org</a:t>
            </a:r>
            <a:endParaRPr lang="en-US" sz="1000"/>
          </a:p>
          <a:p>
            <a:r>
              <a:rPr lang="en-US" sz="1000"/>
              <a:t>This work is licensed under the </a:t>
            </a:r>
            <a:r>
              <a:rPr lang="en-US" sz="1000" u="sng" noProof="1">
                <a:hlinkClick r:id="rId4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/>
              <a:t>license.</a:t>
            </a:r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708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hyperlink" Target="http://creativecommons.org/licenses/by-nc-sa/4.0/" TargetMode="External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8.png"/><Relationship Id="rId9" Type="http://schemas.openxmlformats.org/officeDocument/2006/relationships/image" Target="../media/image19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www.facebook.com/SoftwareUniversity" TargetMode="External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image" Target="../media/image25.png"/><Relationship Id="rId5" Type="http://schemas.openxmlformats.org/officeDocument/2006/relationships/hyperlink" Target="https://www.facebook.com/SoftwareUniversity" TargetMode="External"/><Relationship Id="rId10" Type="http://schemas.openxmlformats.org/officeDocument/2006/relationships/image" Target="../media/image24.png"/><Relationship Id="rId4" Type="http://schemas.openxmlformats.org/officeDocument/2006/relationships/hyperlink" Target="http://softuni.foundation/" TargetMode="External"/><Relationship Id="rId9" Type="http://schemas.openxmlformats.org/officeDocument/2006/relationships/image" Target="../media/image2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B5A345C-2CD0-4932-A998-37B2D20BF0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72"/>
          <a:stretch/>
        </p:blipFill>
        <p:spPr>
          <a:xfrm>
            <a:off x="-3175" y="1"/>
            <a:ext cx="12192000" cy="6852212"/>
          </a:xfrm>
          <a:prstGeom prst="rect">
            <a:avLst/>
          </a:prstGeom>
        </p:spPr>
      </p:pic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A04D819A-89E2-4714-8C56-1838BF467E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6458" y="2351427"/>
            <a:ext cx="5437955" cy="232599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951E7DA9-C5F0-43D9-B013-3BDF9EEF02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348637" y="2374047"/>
            <a:ext cx="3170229" cy="3431879"/>
          </a:xfrm>
          <a:prstGeom prst="rect">
            <a:avLst/>
          </a:prstGeom>
        </p:spPr>
      </p:pic>
      <p:sp>
        <p:nvSpPr>
          <p:cNvPr id="43" name="Subtitle 5">
            <a:extLst>
              <a:ext uri="{FF2B5EF4-FFF2-40B4-BE49-F238E27FC236}">
                <a16:creationId xmlns:a16="http://schemas.microsoft.com/office/drawing/2014/main" id="{37BDB812-1395-4B02-ABCF-6A331EEE23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6685" y="1303142"/>
            <a:ext cx="10962447" cy="882654"/>
          </a:xfrm>
        </p:spPr>
        <p:txBody>
          <a:bodyPr>
            <a:normAutofit/>
          </a:bodyPr>
          <a:lstStyle>
            <a:lvl1pPr marL="0" indent="0" algn="ctr">
              <a:buNone/>
              <a:defRPr sz="3598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Presentation Subtitle</a:t>
            </a:r>
            <a:endParaRPr lang="bg-BG" dirty="0"/>
          </a:p>
          <a:p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FAEB7CD-FF73-4344-9FE5-589B30F5AA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085" y="6057654"/>
            <a:ext cx="2105462" cy="5252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DFEC2C-38C6-405B-AD0A-06879C50EF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6459" y="6035663"/>
            <a:ext cx="629415" cy="5265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7483B54-1DD1-4FC4-9FA0-4872F8C409C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2789" y="6035663"/>
            <a:ext cx="1186773" cy="5265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DF3AB8-E6E3-4FCE-8A4A-ECD147720A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6685" y="254857"/>
            <a:ext cx="10962447" cy="882654"/>
          </a:xfrm>
        </p:spPr>
        <p:txBody>
          <a:bodyPr/>
          <a:lstStyle>
            <a:lvl1pPr algn="ctr">
              <a:defRPr sz="4798"/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27" name="Picture 4" title="CC-BY-NC-SA License">
            <a:hlinkClick r:id="rId7" tooltip="This work is licensed under the &quot;Creative Commons Attribution-NonCommercial-ShareAlike 4.0 International&quot; license"/>
            <a:extLst>
              <a:ext uri="{FF2B5EF4-FFF2-40B4-BE49-F238E27FC236}">
                <a16:creationId xmlns:a16="http://schemas.microsoft.com/office/drawing/2014/main" id="{7CB336FF-A768-4CE1-B1CE-FC103B348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0074" y="6080062"/>
            <a:ext cx="1436897" cy="502868"/>
          </a:xfrm>
          <a:prstGeom prst="roundRect">
            <a:avLst>
              <a:gd name="adj" fmla="val 3940"/>
            </a:avLst>
          </a:prstGeom>
          <a:solidFill>
            <a:srgbClr val="231F20">
              <a:alpha val="50000"/>
            </a:srgbClr>
          </a:solidFill>
          <a:ln>
            <a:solidFill>
              <a:schemeClr val="accent1">
                <a:lumMod val="75000"/>
                <a:alpha val="50000"/>
              </a:schemeClr>
            </a:solidFill>
          </a:ln>
          <a:extLst/>
        </p:spPr>
      </p:pic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2EA92DCA-4DB5-4D03-ACD3-A6A296592D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8641602" y="5916124"/>
            <a:ext cx="2950749" cy="382788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r" rtl="0" fontAlgn="base">
              <a:spcBef>
                <a:spcPct val="0"/>
              </a:spcBef>
              <a:spcAft>
                <a:spcPct val="0"/>
              </a:spcAft>
              <a:buNone/>
              <a:defRPr lang="en-US" sz="1998" b="1" kern="1200" dirty="0" smtClean="0">
                <a:solidFill>
                  <a:schemeClr val="tx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3E6B87B7-9D33-4EBB-BD4F-C0436BA3FD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8641602" y="6340279"/>
            <a:ext cx="2950749" cy="35175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r" rtl="0" fontAlgn="base">
              <a:spcBef>
                <a:spcPct val="0"/>
              </a:spcBef>
              <a:spcAft>
                <a:spcPct val="0"/>
              </a:spcAft>
              <a:buNone/>
              <a:defRPr lang="en-US" sz="1798" b="1" kern="1200" dirty="0" smtClean="0">
                <a:solidFill>
                  <a:schemeClr val="tx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6" name="Text Placeholder 13">
            <a:extLst>
              <a:ext uri="{FF2B5EF4-FFF2-40B4-BE49-F238E27FC236}">
                <a16:creationId xmlns:a16="http://schemas.microsoft.com/office/drawing/2014/main" id="{3B21F47B-DE1F-442D-A2B7-6866F87867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670972" y="4876800"/>
            <a:ext cx="2950749" cy="506796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798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40" name="Text Placeholder 13">
            <a:extLst>
              <a:ext uri="{FF2B5EF4-FFF2-40B4-BE49-F238E27FC236}">
                <a16:creationId xmlns:a16="http://schemas.microsoft.com/office/drawing/2014/main" id="{CD940256-851E-46C8-8BFB-A5ECA6C7DA0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670972" y="5368739"/>
            <a:ext cx="2950749" cy="444793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98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54D183-0374-4B3E-B2CE-32F308A81591}"/>
              </a:ext>
            </a:extLst>
          </p:cNvPr>
          <p:cNvSpPr/>
          <p:nvPr/>
        </p:nvSpPr>
        <p:spPr>
          <a:xfrm>
            <a:off x="-1588" y="6702676"/>
            <a:ext cx="12192000" cy="2172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398" b="0" i="0" u="none" strike="noStrike" kern="1200" cap="none" spc="0" normalizeH="0" baseline="0" noProof="0">
              <a:ln>
                <a:noFill/>
              </a:ln>
              <a:solidFill>
                <a:srgbClr val="F7C86D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01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hf hdr="0" ftr="0" dt="0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3609A8D-9063-4A88-A094-81A65D7DF4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72"/>
          <a:stretch/>
        </p:blipFill>
        <p:spPr>
          <a:xfrm>
            <a:off x="-3175" y="1"/>
            <a:ext cx="12192000" cy="685221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880F1A8-532C-4443-BDB9-44438A972E15}"/>
              </a:ext>
            </a:extLst>
          </p:cNvPr>
          <p:cNvSpPr/>
          <p:nvPr/>
        </p:nvSpPr>
        <p:spPr>
          <a:xfrm>
            <a:off x="-3175" y="0"/>
            <a:ext cx="12192000" cy="10953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398" b="0" i="0" u="none" strike="noStrike" kern="1200" cap="none" spc="0" normalizeH="0" baseline="0" noProof="0">
              <a:ln>
                <a:noFill/>
              </a:ln>
              <a:solidFill>
                <a:srgbClr val="F7C86D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90355" y="1355076"/>
            <a:ext cx="3888360" cy="536640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 sz="2131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609219" indent="0">
              <a:buNone/>
              <a:defRPr sz="3731"/>
            </a:lvl2pPr>
            <a:lvl3pPr marL="1218438" indent="0">
              <a:buNone/>
              <a:defRPr sz="3198"/>
            </a:lvl3pPr>
            <a:lvl4pPr marL="1827657" indent="0">
              <a:buNone/>
              <a:defRPr sz="2665"/>
            </a:lvl4pPr>
            <a:lvl5pPr marL="2436876" indent="0">
              <a:buNone/>
              <a:defRPr sz="2665"/>
            </a:lvl5pPr>
            <a:lvl6pPr marL="3046096" indent="0">
              <a:buNone/>
              <a:defRPr sz="2665"/>
            </a:lvl6pPr>
            <a:lvl7pPr marL="3655315" indent="0">
              <a:buNone/>
              <a:defRPr sz="2665"/>
            </a:lvl7pPr>
            <a:lvl8pPr marL="4264533" indent="0">
              <a:buNone/>
              <a:defRPr sz="2665"/>
            </a:lvl8pPr>
            <a:lvl9pPr marL="4873752" indent="0">
              <a:buNone/>
              <a:defRPr sz="2665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4078713" y="1355073"/>
            <a:ext cx="47988" cy="55029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398" b="0" i="0" u="none" strike="noStrike" kern="1200" cap="none" spc="0" normalizeH="0" baseline="0" noProof="0">
              <a:ln>
                <a:noFill/>
              </a:ln>
              <a:solidFill>
                <a:srgbClr val="F7C86D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26702" y="1748999"/>
            <a:ext cx="239938" cy="336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398" b="0" i="0" u="none" strike="noStrike" kern="1200" cap="none" spc="0" normalizeH="0" baseline="0" noProof="0">
              <a:ln>
                <a:noFill/>
              </a:ln>
              <a:solidFill>
                <a:srgbClr val="F7C86D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9B994EC-35A8-4A11-98CB-25DC28852F94}"/>
              </a:ext>
            </a:extLst>
          </p:cNvPr>
          <p:cNvSpPr/>
          <p:nvPr/>
        </p:nvSpPr>
        <p:spPr>
          <a:xfrm>
            <a:off x="1" y="6721481"/>
            <a:ext cx="12188825" cy="1365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398" b="0" i="0" u="none" strike="noStrike" kern="1200" cap="none" spc="0" normalizeH="0" baseline="0" noProof="0">
              <a:ln>
                <a:noFill/>
              </a:ln>
              <a:solidFill>
                <a:srgbClr val="F7C86D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2ABE920-240F-4CF6-AD45-23ED489FAD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687" y="1353867"/>
            <a:ext cx="7197424" cy="50278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FF342A0-26CC-4ADA-AB90-FC4810F88E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66184F8-77F5-4000-AA69-383B07AEEF0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55373AC-9AA7-423B-BA00-BA1C74164DBD}" type="datetime1">
              <a:rPr lang="en-US" smtClean="0"/>
              <a:pPr/>
              <a:t>05/14/2019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CAD63B7-3B55-42B3-B63C-7488630C39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7A1733E-05EA-4892-9222-96356ACBDF8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FE050E4-DC54-4CF4-A8D3-DC8B8DA04E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283" y="232973"/>
            <a:ext cx="2125527" cy="53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96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>
            <a:extLst>
              <a:ext uri="{FF2B5EF4-FFF2-40B4-BE49-F238E27FC236}">
                <a16:creationId xmlns:a16="http://schemas.microsoft.com/office/drawing/2014/main" id="{DEAD13D1-8921-41EB-9EDF-DA3F5121F4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72"/>
          <a:stretch/>
        </p:blipFill>
        <p:spPr>
          <a:xfrm>
            <a:off x="-3176" y="5788"/>
            <a:ext cx="12192000" cy="685221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CFDBB16-985C-4CC7-B6DB-B81B36037922}"/>
              </a:ext>
            </a:extLst>
          </p:cNvPr>
          <p:cNvSpPr/>
          <p:nvPr/>
        </p:nvSpPr>
        <p:spPr>
          <a:xfrm>
            <a:off x="-1051027" y="703243"/>
            <a:ext cx="8403884" cy="1033303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3852" rtl="0" eaLnBrk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E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0" lang="en-US" sz="8797" b="1" i="0" u="none" strike="noStrike" kern="1200" cap="none" spc="0" normalizeH="0" baseline="0" noProof="0" dirty="0">
                <a:ln>
                  <a:noFill/>
                </a:ln>
                <a:solidFill>
                  <a:srgbClr val="23446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Questions?</a:t>
            </a:r>
            <a:endParaRPr kumimoji="0" lang="en-US" sz="8797" b="1" i="0" u="none" strike="noStrike" kern="1200" cap="none" spc="150" normalizeH="0" baseline="0" noProof="0" dirty="0">
              <a:ln w="11430"/>
              <a:solidFill>
                <a:srgbClr val="234465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47CFF3C-C4FA-493D-8505-DF469F4D36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44" y="2222932"/>
            <a:ext cx="3574974" cy="414868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20846EB-6FC8-4F9D-97D0-A1A8E9CEE0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927" y="314259"/>
            <a:ext cx="2125527" cy="5302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0675455-B7FA-4569-A5FD-A3B0F20B2A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046" y="1702472"/>
            <a:ext cx="1198589" cy="119890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27D15FD-4C66-4B85-98E6-7826AA8F61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869" y="3776292"/>
            <a:ext cx="1166096" cy="140222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A755AAE-BA08-481C-9224-0061170EE4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378" y="3776292"/>
            <a:ext cx="1166096" cy="138925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A83D66F-855B-463B-920B-BF239B01A20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003" y="3775662"/>
            <a:ext cx="1166096" cy="156713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643F71A-2013-433A-8322-FBAAED3162D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628" y="3769759"/>
            <a:ext cx="1166096" cy="135075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0812936-74B6-4265-8C08-AEDC8C79870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253" y="3776292"/>
            <a:ext cx="1166096" cy="143370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74C190C-5856-41B9-8819-AE8DE0E1098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421" y="3776295"/>
            <a:ext cx="1164351" cy="1440000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F62FB7C-BD6E-4383-98C1-2CF30F34CAFD}"/>
              </a:ext>
            </a:extLst>
          </p:cNvPr>
          <p:cNvCxnSpPr>
            <a:cxnSpLocks/>
          </p:cNvCxnSpPr>
          <p:nvPr/>
        </p:nvCxnSpPr>
        <p:spPr>
          <a:xfrm>
            <a:off x="3968380" y="3335565"/>
            <a:ext cx="715992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4E5982E-3110-47E1-A5BB-91B7BECC3093}"/>
              </a:ext>
            </a:extLst>
          </p:cNvPr>
          <p:cNvCxnSpPr/>
          <p:nvPr/>
        </p:nvCxnSpPr>
        <p:spPr>
          <a:xfrm>
            <a:off x="3968380" y="3335565"/>
            <a:ext cx="0" cy="23622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2BFE2F3-0845-4E5B-9375-E9D4027DD675}"/>
              </a:ext>
            </a:extLst>
          </p:cNvPr>
          <p:cNvCxnSpPr/>
          <p:nvPr/>
        </p:nvCxnSpPr>
        <p:spPr>
          <a:xfrm>
            <a:off x="5362603" y="3335565"/>
            <a:ext cx="0" cy="23622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3DDBF37-0764-47AA-94E3-9A44F3ED8FB5}"/>
              </a:ext>
            </a:extLst>
          </p:cNvPr>
          <p:cNvCxnSpPr/>
          <p:nvPr/>
        </p:nvCxnSpPr>
        <p:spPr>
          <a:xfrm>
            <a:off x="6809426" y="3329215"/>
            <a:ext cx="0" cy="23622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99ABE09-E33C-46B7-A80D-7BF4A6956211}"/>
              </a:ext>
            </a:extLst>
          </p:cNvPr>
          <p:cNvCxnSpPr/>
          <p:nvPr/>
        </p:nvCxnSpPr>
        <p:spPr>
          <a:xfrm>
            <a:off x="8249051" y="3329215"/>
            <a:ext cx="0" cy="23622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E91D320-3732-40B8-864D-142D0A277ED1}"/>
              </a:ext>
            </a:extLst>
          </p:cNvPr>
          <p:cNvCxnSpPr>
            <a:cxnSpLocks/>
          </p:cNvCxnSpPr>
          <p:nvPr/>
        </p:nvCxnSpPr>
        <p:spPr>
          <a:xfrm>
            <a:off x="9688676" y="3329215"/>
            <a:ext cx="0" cy="23622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C63D1E8-4A92-4691-8A24-A2FC7E8008E5}"/>
              </a:ext>
            </a:extLst>
          </p:cNvPr>
          <p:cNvCxnSpPr>
            <a:cxnSpLocks/>
          </p:cNvCxnSpPr>
          <p:nvPr/>
        </p:nvCxnSpPr>
        <p:spPr>
          <a:xfrm>
            <a:off x="11128301" y="3335565"/>
            <a:ext cx="0" cy="23622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84A0FE1-723D-4682-8682-77BAD950EE15}"/>
              </a:ext>
            </a:extLst>
          </p:cNvPr>
          <p:cNvCxnSpPr/>
          <p:nvPr/>
        </p:nvCxnSpPr>
        <p:spPr>
          <a:xfrm>
            <a:off x="7548341" y="3092995"/>
            <a:ext cx="0" cy="23622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550A59F9-9A9D-4956-95B4-F78CC0DB1D59}"/>
              </a:ext>
            </a:extLst>
          </p:cNvPr>
          <p:cNvSpPr/>
          <p:nvPr/>
        </p:nvSpPr>
        <p:spPr>
          <a:xfrm>
            <a:off x="-1588" y="6371330"/>
            <a:ext cx="12192000" cy="5045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398" b="0" i="0" u="none" strike="noStrike" kern="1200" cap="none" spc="0" normalizeH="0" baseline="0" noProof="0">
              <a:ln>
                <a:noFill/>
              </a:ln>
              <a:solidFill>
                <a:srgbClr val="F7C86D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5090E-6CF8-44E5-B9E1-699141F0F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73AC-9AA7-423B-BA00-BA1C74164DBD}" type="datetime1">
              <a:rPr lang="en-US" smtClean="0"/>
              <a:pPr/>
              <a:t>05/14/2019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194957-EA63-44EA-BE91-D0BBA7D92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D72737-4098-4B82-8447-1DD1996BC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9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hf hdr="0" ftr="0" dt="0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1DA41A3-0295-46DF-A320-41070D15EA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72"/>
          <a:stretch/>
        </p:blipFill>
        <p:spPr>
          <a:xfrm>
            <a:off x="-3175" y="1"/>
            <a:ext cx="12192000" cy="6852212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0C1F9416-8B6E-46DE-973C-777785E27A26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152370" y="1186306"/>
            <a:ext cx="9501534" cy="5496127"/>
          </a:xfrm>
        </p:spPr>
        <p:txBody>
          <a:bodyPr wrap="square">
            <a:noAutofit/>
          </a:bodyPr>
          <a:lstStyle>
            <a:lvl1pPr>
              <a:buClr>
                <a:schemeClr val="tx1"/>
              </a:buClr>
              <a:defRPr sz="2798"/>
            </a:lvl1pPr>
            <a:lvl2pPr marL="989981" marR="0" indent="-380762" algn="l" defTabSz="1218438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>
                <a:tab pos="282405" algn="l"/>
              </a:tabLst>
              <a:defRPr/>
            </a:lvl2pPr>
            <a:lvl3pPr>
              <a:buClr>
                <a:schemeClr val="tx1"/>
              </a:buClr>
              <a:defRPr/>
            </a:lvl3pPr>
          </a:lstStyle>
          <a:p>
            <a:pPr>
              <a:lnSpc>
                <a:spcPct val="100000"/>
              </a:lnSpc>
            </a:pPr>
            <a:r>
              <a:rPr lang="en-US" sz="3198" dirty="0"/>
              <a:t>Software University – High-Quality Education, </a:t>
            </a:r>
            <a:br>
              <a:rPr lang="en-US" sz="3198" dirty="0"/>
            </a:br>
            <a:r>
              <a:rPr lang="en-US" sz="3198" dirty="0"/>
              <a:t>Profession and Job for Software Developers</a:t>
            </a:r>
          </a:p>
          <a:p>
            <a:pPr lvl="1">
              <a:lnSpc>
                <a:spcPct val="100000"/>
              </a:lnSpc>
            </a:pPr>
            <a:r>
              <a:rPr lang="en-US" sz="2898" noProof="1">
                <a:hlinkClick r:id="rId3"/>
              </a:rPr>
              <a:t>softuni.bg</a:t>
            </a:r>
            <a:r>
              <a:rPr lang="en-US" sz="2898" noProof="1"/>
              <a:t> </a:t>
            </a:r>
          </a:p>
          <a:p>
            <a:pPr>
              <a:lnSpc>
                <a:spcPct val="100000"/>
              </a:lnSpc>
            </a:pPr>
            <a:r>
              <a:rPr lang="en-US" sz="3198" dirty="0"/>
              <a:t>Software University Foundation</a:t>
            </a:r>
            <a:endParaRPr lang="bg-BG" sz="3198" dirty="0"/>
          </a:p>
          <a:p>
            <a:pPr lvl="1">
              <a:lnSpc>
                <a:spcPct val="100000"/>
              </a:lnSpc>
            </a:pPr>
            <a:r>
              <a:rPr lang="en-US" sz="2998" noProof="1">
                <a:hlinkClick r:id="rId4"/>
              </a:rPr>
              <a:t>http://softuni.foundation/</a:t>
            </a:r>
            <a:endParaRPr lang="en-US" sz="2998" noProof="1"/>
          </a:p>
          <a:p>
            <a:pPr>
              <a:lnSpc>
                <a:spcPct val="100000"/>
              </a:lnSpc>
            </a:pPr>
            <a:r>
              <a:rPr lang="en-US" sz="3198" dirty="0"/>
              <a:t>Software University @ Facebook</a:t>
            </a:r>
          </a:p>
          <a:p>
            <a:pPr marL="989981" marR="0" lvl="1" indent="-380762" algn="l" defTabSz="1218438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>
                <a:tab pos="282405" algn="l"/>
              </a:tabLst>
              <a:defRPr/>
            </a:pPr>
            <a:r>
              <a:rPr kumimoji="0" lang="en-US" sz="2898" b="0" i="0" u="none" strike="noStrike" kern="1200" cap="none" spc="0" normalizeH="0" baseline="0" noProof="1">
                <a:ln>
                  <a:noFill/>
                </a:ln>
                <a:solidFill>
                  <a:srgbClr val="234465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facebook.com/SoftwareUniversity</a:t>
            </a:r>
            <a:endParaRPr kumimoji="0" lang="en-US" sz="2898" b="0" i="0" u="none" strike="noStrike" kern="1200" cap="none" spc="0" normalizeH="0" baseline="0" noProof="1">
              <a:ln>
                <a:noFill/>
              </a:ln>
              <a:solidFill>
                <a:srgbClr val="23446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lnSpc>
                <a:spcPct val="100000"/>
              </a:lnSpc>
            </a:pPr>
            <a:r>
              <a:rPr lang="en-US" sz="3198" dirty="0"/>
              <a:t>Software University Forums</a:t>
            </a:r>
          </a:p>
          <a:p>
            <a:pPr marL="989981" marR="0" lvl="1" indent="-380762" algn="l" defTabSz="1218438" rtl="0" eaLnBrk="1" fontAlgn="auto" latin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>
                <a:tab pos="282405" algn="l"/>
              </a:tabLst>
              <a:defRPr/>
            </a:pPr>
            <a:r>
              <a:rPr lang="en-US" sz="2798" dirty="0">
                <a:hlinkClick r:id="rId6"/>
              </a:rPr>
              <a:t>forum.softuni.bg</a:t>
            </a:r>
            <a:endParaRPr lang="en-US" sz="2798" noProof="1"/>
          </a:p>
        </p:txBody>
      </p:sp>
      <p:pic>
        <p:nvPicPr>
          <p:cNvPr id="14" name="Picture 4">
            <a:hlinkClick r:id="rId7" tooltip="Software University @ Facebook"/>
            <a:extLst>
              <a:ext uri="{FF2B5EF4-FFF2-40B4-BE49-F238E27FC236}">
                <a16:creationId xmlns:a16="http://schemas.microsoft.com/office/drawing/2014/main" id="{0101C673-F197-4525-ADDC-FFD181E4E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58777" y="3608627"/>
            <a:ext cx="1118740" cy="111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hlinkClick r:id="rId6" tooltip="Software University Discussion Forum"/>
            <a:extLst>
              <a:ext uri="{FF2B5EF4-FFF2-40B4-BE49-F238E27FC236}">
                <a16:creationId xmlns:a16="http://schemas.microsoft.com/office/drawing/2014/main" id="{A584039C-C3B0-4714-A6D0-181CA3D2DD2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284" y="5017461"/>
            <a:ext cx="1042233" cy="1042233"/>
          </a:xfrm>
          <a:prstGeom prst="rect">
            <a:avLst/>
          </a:prstGeom>
        </p:spPr>
      </p:pic>
      <p:pic>
        <p:nvPicPr>
          <p:cNvPr id="16" name="Picture 15">
            <a:hlinkClick r:id="rId3"/>
            <a:extLst>
              <a:ext uri="{FF2B5EF4-FFF2-40B4-BE49-F238E27FC236}">
                <a16:creationId xmlns:a16="http://schemas.microsoft.com/office/drawing/2014/main" id="{07C965FA-A87E-4824-AFA8-C67AF548A76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859" y="2384689"/>
            <a:ext cx="3226924" cy="42977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C5D9AB-27D1-4866-B85E-1728987FAEF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228" y="1319422"/>
            <a:ext cx="1669839" cy="206515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6646B95-5E3B-4DE8-9118-031C2C296D8C}"/>
              </a:ext>
            </a:extLst>
          </p:cNvPr>
          <p:cNvSpPr/>
          <p:nvPr/>
        </p:nvSpPr>
        <p:spPr>
          <a:xfrm>
            <a:off x="-3175" y="0"/>
            <a:ext cx="12192000" cy="10953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398" b="0" i="0" u="none" strike="noStrike" kern="1200" cap="none" spc="0" normalizeH="0" baseline="0" noProof="0">
              <a:ln>
                <a:noFill/>
              </a:ln>
              <a:solidFill>
                <a:srgbClr val="F7C86D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AE87ED9C-76E1-4D85-9B06-3AF44AABB6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2241" y="108873"/>
            <a:ext cx="9503571" cy="88265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Trainings @ Software University</a:t>
            </a:r>
            <a:r>
              <a:rPr lang="bg-BG" dirty="0"/>
              <a:t> (</a:t>
            </a:r>
            <a:r>
              <a:rPr lang="en-US" dirty="0"/>
              <a:t>SoftUni)</a:t>
            </a:r>
          </a:p>
        </p:txBody>
      </p:sp>
    </p:spTree>
    <p:extLst>
      <p:ext uri="{BB962C8B-B14F-4D97-AF65-F5344CB8AC3E}">
        <p14:creationId xmlns:p14="http://schemas.microsoft.com/office/powerpoint/2010/main" val="58879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64083"/>
            <a:ext cx="3187613" cy="5251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33982"/>
            <a:ext cx="3187614" cy="444343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11671"/>
            <a:ext cx="3187613" cy="39586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</p:spTree>
    <p:extLst>
      <p:ext uri="{BB962C8B-B14F-4D97-AF65-F5344CB8AC3E}">
        <p14:creationId xmlns:p14="http://schemas.microsoft.com/office/powerpoint/2010/main" val="1826092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1446212" y="4953000"/>
            <a:ext cx="8938472" cy="82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F3BE60"/>
              </a:buClr>
              <a:buFont typeface="Calibri"/>
              <a:buNone/>
              <a:defRPr sz="5400" b="1" i="0" u="none" strike="noStrike" cap="none">
                <a:solidFill>
                  <a:srgbClr val="F3BE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1446212" y="5754967"/>
            <a:ext cx="8938472" cy="68825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Font typeface="Noto Sans Symbols"/>
              <a:buNone/>
              <a:defRPr sz="4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493" marR="0" lvl="1" indent="-12592" algn="l" rtl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8987" marR="0" lvl="2" indent="-12487" algn="l" rtl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Font typeface="Noto Sans Symbols"/>
              <a:buNone/>
              <a:def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480" marR="0" lvl="3" indent="-12380" algn="l" rtl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Font typeface="Noto Sans Symbols"/>
              <a:buNone/>
              <a:defRPr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7972" marR="0" lvl="4" indent="-12271" algn="l" rtl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Font typeface="Noto Sans Symbols"/>
              <a:buNone/>
              <a:defRPr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466" marR="0" lvl="5" indent="-12165" algn="l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6960" marR="0" lvl="6" indent="-12060" algn="l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6453" marR="0" lvl="7" indent="-11953" algn="l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5947" marR="0" lvl="8" indent="-11846" algn="l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4" name="Shape 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05243" y="170118"/>
            <a:ext cx="2389975" cy="597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8267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9AD94B5-9922-4E42-89CE-3C445EFB15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72"/>
          <a:stretch/>
        </p:blipFill>
        <p:spPr>
          <a:xfrm>
            <a:off x="-3175" y="1"/>
            <a:ext cx="12192000" cy="685221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91AFA4E-7870-4561-A1B8-AC956B0C8931}"/>
              </a:ext>
            </a:extLst>
          </p:cNvPr>
          <p:cNvSpPr/>
          <p:nvPr/>
        </p:nvSpPr>
        <p:spPr>
          <a:xfrm>
            <a:off x="-1" y="0"/>
            <a:ext cx="12188825" cy="10953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398" b="0" i="0" u="none" strike="noStrike" kern="1200" cap="none" spc="0" normalizeH="0" baseline="0" noProof="0">
              <a:ln>
                <a:noFill/>
              </a:ln>
              <a:solidFill>
                <a:srgbClr val="F7C86D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9D2960-6D42-439F-82E8-812822013A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0353" y="1196125"/>
            <a:ext cx="11815018" cy="5201066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9B5B676-7892-440F-8191-7109B2C598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3E2769-FF5C-435B-BEDD-ABA3B8F1B97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55373AC-9AA7-423B-BA00-BA1C74164DBD}" type="datetime1">
              <a:rPr lang="en-US" smtClean="0"/>
              <a:pPr/>
              <a:t>05/14/2019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B6AD27-58D7-46FA-99F8-E5BB835ADA6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9DA7C9-2FCE-40EB-BF32-C6983222020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991B60F-461F-45D1-A35C-8AC3D83E7A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283" y="232973"/>
            <a:ext cx="2125527" cy="53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1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resentation 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4366412" y="314301"/>
            <a:ext cx="7382341" cy="2000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rgbClr val="F6D18E"/>
              </a:buClr>
              <a:buFont typeface="Calibri"/>
              <a:buNone/>
              <a:defRPr sz="5400" b="1" i="0" u="none" strike="noStrike" cap="none">
                <a:solidFill>
                  <a:srgbClr val="F6D18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4366412" y="2346299"/>
            <a:ext cx="7382341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Font typeface="Noto Sans Symbols"/>
              <a:buNone/>
              <a:defRPr sz="4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493" marR="0" lvl="1" indent="-12592" algn="ctr" rtl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8987" marR="0" lvl="2" indent="-12487" algn="ctr" rtl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Font typeface="Noto Sans Symbols"/>
              <a:buNone/>
              <a:defRPr sz="3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480" marR="0" lvl="3" indent="-12380" algn="ctr" rtl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7972" marR="0" lvl="4" indent="-12271" algn="ctr" rtl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Font typeface="Noto Sans Symbols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466" marR="0" lvl="5" indent="-12165" algn="ctr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6960" marR="0" lvl="6" indent="-12060" algn="ctr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6453" marR="0" lvl="7" indent="-11953" algn="ctr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5947" marR="0" lvl="8" indent="-11846" algn="ctr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2"/>
          </p:nvPr>
        </p:nvSpPr>
        <p:spPr>
          <a:xfrm>
            <a:off x="760412" y="4164082"/>
            <a:ext cx="3187613" cy="52513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Font typeface="Noto Sans Symbols"/>
              <a:buNone/>
              <a:defRPr sz="2800" b="1" i="0" u="none" strike="noStrike" cap="none">
                <a:solidFill>
                  <a:srgbClr val="EE792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493" marR="0" lvl="1" indent="-78632" algn="l" rtl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Noto Sans Symbols"/>
              <a:buChar char="▪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240" marR="0" lvl="2" indent="-88740" algn="l" rtl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Noto Sans Symbols"/>
              <a:buChar char="▪"/>
              <a:defRPr sz="3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8987" marR="0" lvl="3" indent="-98847" algn="l" rtl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3733" marR="0" lvl="4" indent="-108952" algn="l" rtl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79999"/>
              <a:buFont typeface="Noto Sans Symbols"/>
              <a:buChar char="▪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28480" marR="0" lvl="5" indent="-139380" algn="l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133227" marR="0" lvl="6" indent="-139326" algn="l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37972" marR="0" lvl="7" indent="-139271" algn="l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2720" marR="0" lvl="8" indent="-139219" algn="l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>
            <a:spLocks noGrp="1"/>
          </p:cNvSpPr>
          <p:nvPr>
            <p:ph type="pic" idx="3"/>
          </p:nvPr>
        </p:nvSpPr>
        <p:spPr>
          <a:xfrm>
            <a:off x="4366412" y="4191000"/>
            <a:ext cx="7382341" cy="1904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Font typeface="Noto Sans Symbols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493" marR="0" lvl="1" indent="-78632" algn="l" rtl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Noto Sans Symbols"/>
              <a:buChar char="▪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240" marR="0" lvl="2" indent="-88740" algn="l" rtl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Noto Sans Symbols"/>
              <a:buChar char="▪"/>
              <a:defRPr sz="3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8987" marR="0" lvl="3" indent="-98847" algn="l" rtl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3733" marR="0" lvl="4" indent="-108952" algn="l" rtl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79999"/>
              <a:buFont typeface="Noto Sans Symbols"/>
              <a:buChar char="▪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28480" marR="0" lvl="5" indent="-139380" algn="l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133227" marR="0" lvl="6" indent="-139326" algn="l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37972" marR="0" lvl="7" indent="-139271" algn="l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2720" marR="0" lvl="8" indent="-139219" algn="l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4"/>
          </p:nvPr>
        </p:nvSpPr>
        <p:spPr>
          <a:xfrm>
            <a:off x="760412" y="4633982"/>
            <a:ext cx="3187614" cy="44434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Font typeface="Noto Sans Symbols"/>
              <a:buNone/>
              <a:defRPr sz="2300" b="1" i="0" u="none" strike="noStrike" cap="none">
                <a:solidFill>
                  <a:srgbClr val="F4B36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493" marR="0" lvl="1" indent="-78632" algn="l" rtl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Noto Sans Symbols"/>
              <a:buChar char="▪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240" marR="0" lvl="2" indent="-88740" algn="l" rtl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Noto Sans Symbols"/>
              <a:buChar char="▪"/>
              <a:defRPr sz="3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8987" marR="0" lvl="3" indent="-98847" algn="l" rtl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3733" marR="0" lvl="4" indent="-108952" algn="l" rtl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79999"/>
              <a:buFont typeface="Noto Sans Symbols"/>
              <a:buChar char="▪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28480" marR="0" lvl="5" indent="-139380" algn="l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133227" marR="0" lvl="6" indent="-139326" algn="l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37972" marR="0" lvl="7" indent="-139271" algn="l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2720" marR="0" lvl="8" indent="-139219" algn="l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5"/>
          </p:nvPr>
        </p:nvSpPr>
        <p:spPr>
          <a:xfrm>
            <a:off x="760412" y="5011671"/>
            <a:ext cx="3187613" cy="39586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Font typeface="Noto Sans Symbols"/>
              <a:buNone/>
              <a:defRPr sz="2000" b="1" i="0" u="none" strike="noStrike" cap="none">
                <a:solidFill>
                  <a:srgbClr val="F9D9A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493" marR="0" lvl="1" indent="-78632" algn="l" rtl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Noto Sans Symbols"/>
              <a:buChar char="▪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240" marR="0" lvl="2" indent="-88740" algn="l" rtl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Noto Sans Symbols"/>
              <a:buChar char="▪"/>
              <a:defRPr sz="3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8987" marR="0" lvl="3" indent="-98847" algn="l" rtl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3733" marR="0" lvl="4" indent="-108952" algn="l" rtl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79999"/>
              <a:buFont typeface="Noto Sans Symbols"/>
              <a:buChar char="▪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28480" marR="0" lvl="5" indent="-139380" algn="l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133227" marR="0" lvl="6" indent="-139326" algn="l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37972" marR="0" lvl="7" indent="-139271" algn="l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2720" marR="0" lvl="8" indent="-139219" algn="l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6"/>
          </p:nvPr>
        </p:nvSpPr>
        <p:spPr>
          <a:xfrm>
            <a:off x="760412" y="5394605"/>
            <a:ext cx="3187613" cy="36355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Font typeface="Noto Sans Symbols"/>
              <a:buNone/>
              <a:defRPr sz="1800" b="1" i="0" u="none" strike="noStrike" cap="none">
                <a:solidFill>
                  <a:srgbClr val="F27A4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493" marR="0" lvl="1" indent="-78632" algn="l" rtl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Noto Sans Symbols"/>
              <a:buChar char="▪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240" marR="0" lvl="2" indent="-88740" algn="l" rtl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Noto Sans Symbols"/>
              <a:buChar char="▪"/>
              <a:defRPr sz="3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8987" marR="0" lvl="3" indent="-98847" algn="l" rtl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3733" marR="0" lvl="4" indent="-108952" algn="l" rtl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79999"/>
              <a:buFont typeface="Noto Sans Symbols"/>
              <a:buChar char="▪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28480" marR="0" lvl="5" indent="-139380" algn="l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133227" marR="0" lvl="6" indent="-139326" algn="l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37972" marR="0" lvl="7" indent="-139271" algn="l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2720" marR="0" lvl="8" indent="-139219" algn="l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7"/>
          </p:nvPr>
        </p:nvSpPr>
        <p:spPr>
          <a:xfrm>
            <a:off x="760412" y="5735767"/>
            <a:ext cx="3187613" cy="33123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Font typeface="Noto Sans Symbols"/>
              <a:buNone/>
              <a:defRPr sz="1600" b="1" i="0" u="none" strike="noStrike" cap="none">
                <a:solidFill>
                  <a:srgbClr val="F27A4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493" marR="0" lvl="1" indent="-78632" algn="l" rtl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Noto Sans Symbols"/>
              <a:buChar char="▪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240" marR="0" lvl="2" indent="-88740" algn="l" rtl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Noto Sans Symbols"/>
              <a:buChar char="▪"/>
              <a:defRPr sz="3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8987" marR="0" lvl="3" indent="-98847" algn="l" rtl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23733" marR="0" lvl="4" indent="-108952" algn="l" rtl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79999"/>
              <a:buFont typeface="Noto Sans Symbols"/>
              <a:buChar char="▪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28480" marR="0" lvl="5" indent="-139380" algn="l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133227" marR="0" lvl="6" indent="-139326" algn="l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37972" marR="0" lvl="7" indent="-139271" algn="l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2720" marR="0" lvl="8" indent="-139219" algn="l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14361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188814" y="6525002"/>
            <a:ext cx="1223999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373AC-9AA7-423B-BA00-BA1C74164DBD}" type="datetime1">
              <a:rPr lang="en-US" smtClean="0"/>
              <a:pPr/>
              <a:t>05/14/2019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4412" y="6525002"/>
            <a:ext cx="10150400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9577597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D88274-EADB-4D91-A3FA-46509D5A9E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117" y="319859"/>
            <a:ext cx="2212117" cy="55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805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1E40596-5F7F-41C3-9807-7FA635B424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72"/>
          <a:stretch/>
        </p:blipFill>
        <p:spPr>
          <a:xfrm>
            <a:off x="-3175" y="1"/>
            <a:ext cx="12192000" cy="685221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5951C9B-3DEE-4E28-8D4C-55505E0CB6AB}"/>
              </a:ext>
            </a:extLst>
          </p:cNvPr>
          <p:cNvSpPr/>
          <p:nvPr/>
        </p:nvSpPr>
        <p:spPr>
          <a:xfrm>
            <a:off x="-3175" y="0"/>
            <a:ext cx="12192000" cy="10953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398" b="0" i="0" u="none" strike="noStrike" kern="1200" cap="none" spc="0" normalizeH="0" baseline="0" noProof="0">
              <a:ln>
                <a:noFill/>
              </a:ln>
              <a:solidFill>
                <a:srgbClr val="F7C86D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9" name="Picture 8" descr="A drawing of a cartoon character&#10;&#10;Description generated with high confidence">
            <a:extLst>
              <a:ext uri="{FF2B5EF4-FFF2-40B4-BE49-F238E27FC236}">
                <a16:creationId xmlns:a16="http://schemas.microsoft.com/office/drawing/2014/main" id="{DC4365F6-D2C1-47B4-8477-38FD2C7711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8309" y="1409637"/>
            <a:ext cx="3571232" cy="4385137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48CCE616-2FC8-4941-8612-3EC8CFD842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Table of Content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89D93F4-ABFA-46BF-8E5D-FE6562ACB2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6715" y="1371603"/>
            <a:ext cx="8180332" cy="4795935"/>
          </a:xfrm>
        </p:spPr>
        <p:txBody>
          <a:bodyPr/>
          <a:lstStyle>
            <a:lvl1pPr marL="514042" indent="-514042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…</a:t>
            </a:r>
          </a:p>
          <a:p>
            <a:pPr lvl="0"/>
            <a:r>
              <a:rPr lang="en-GB" dirty="0"/>
              <a:t>…</a:t>
            </a:r>
          </a:p>
          <a:p>
            <a:pPr lvl="0"/>
            <a:r>
              <a:rPr lang="en-GB" dirty="0"/>
              <a:t>…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7D6D63-C0D2-4213-B1FA-96890BDE6C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283" y="232973"/>
            <a:ext cx="2125527" cy="530284"/>
          </a:xfrm>
          <a:prstGeom prst="rect">
            <a:avLst/>
          </a:prstGeom>
        </p:spPr>
      </p:pic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0AA6AF62-9F6D-4B1C-831C-72AACA29F78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55373AC-9AA7-423B-BA00-BA1C74164DBD}" type="datetime1">
              <a:rPr lang="en-US" smtClean="0"/>
              <a:pPr/>
              <a:t>05/14/2019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D92A8ED8-1E91-4F87-9AAB-0B939CA64F6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37E4C518-B0B3-4716-AB97-AC8ECA4F7C8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55D431A-1BDA-40DB-B7D8-23653331B7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72"/>
          <a:stretch/>
        </p:blipFill>
        <p:spPr>
          <a:xfrm>
            <a:off x="-3175" y="1"/>
            <a:ext cx="12192000" cy="6852212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14949" y="4704825"/>
            <a:ext cx="10958928" cy="76808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5396" b="1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Section Title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14949" y="5490437"/>
            <a:ext cx="10958928" cy="4998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3998" b="1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4318611" y="867750"/>
            <a:ext cx="3551604" cy="355252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398" b="0" i="0" u="none" strike="noStrike" kern="1200" cap="none" spc="0" normalizeH="0" baseline="0" noProof="0">
              <a:ln>
                <a:noFill/>
              </a:ln>
              <a:solidFill>
                <a:srgbClr val="F7C86D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544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portant Conce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0FF4B1E-24EA-407C-BFA6-24CCB6D440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72"/>
          <a:stretch/>
        </p:blipFill>
        <p:spPr>
          <a:xfrm>
            <a:off x="-3175" y="1"/>
            <a:ext cx="12192000" cy="68522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3471" y="0"/>
            <a:ext cx="115353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398" b="0" i="0" u="none" strike="noStrike" kern="1200" cap="none" spc="0" normalizeH="0" baseline="0" noProof="0">
              <a:ln>
                <a:noFill/>
              </a:ln>
              <a:solidFill>
                <a:srgbClr val="F7C86D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44" y="1792355"/>
            <a:ext cx="1829828" cy="406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002-KIMS BUSINESS\007-02-Fullslidesppt-Contents\20161228\02-edu\bulb-item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5144" y="1792355"/>
            <a:ext cx="914914" cy="406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B4CB13C-66A1-466B-A6C1-B0BABF5CFE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64972" y="1121144"/>
            <a:ext cx="9927138" cy="52760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4ED30444-7448-455E-ACFD-2D8F93C939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6619" y="100750"/>
            <a:ext cx="8397308" cy="88265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0505D47-5EAF-4709-A366-B1437B044A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037" y="274595"/>
            <a:ext cx="2144287" cy="534964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F9A2DC4-5280-4E93-B6D2-9709FE6D062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55373AC-9AA7-423B-BA00-BA1C74164DBD}" type="datetime1">
              <a:rPr lang="en-US" smtClean="0"/>
              <a:pPr/>
              <a:t>05/14/2019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A4C1EE0-8040-49CB-9319-CF991DE7B32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1643825A-6B67-4224-B077-B526FC2A4C7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38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portant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DA6B0AA-1988-451B-88D4-0F72629557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72"/>
          <a:stretch/>
        </p:blipFill>
        <p:spPr>
          <a:xfrm>
            <a:off x="-3175" y="1"/>
            <a:ext cx="12192000" cy="685221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45FB1C8-7F66-4D5C-ACCE-AE919936BCFD}"/>
              </a:ext>
            </a:extLst>
          </p:cNvPr>
          <p:cNvSpPr/>
          <p:nvPr/>
        </p:nvSpPr>
        <p:spPr>
          <a:xfrm>
            <a:off x="-3471" y="0"/>
            <a:ext cx="115353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398" b="0" i="0" u="none" strike="noStrike" kern="1200" cap="none" spc="0" normalizeH="0" baseline="0" noProof="0">
              <a:ln>
                <a:noFill/>
              </a:ln>
              <a:solidFill>
                <a:srgbClr val="F7C86D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91" y="3314703"/>
            <a:ext cx="1260337" cy="279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1">
            <a:extLst>
              <a:ext uri="{FF2B5EF4-FFF2-40B4-BE49-F238E27FC236}">
                <a16:creationId xmlns:a16="http://schemas.microsoft.com/office/drawing/2014/main" id="{0D5CC956-5C4A-44BE-8F8B-327FAFA51E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6619" y="100750"/>
            <a:ext cx="8397308" cy="88265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6157C8DE-E0AF-422B-BBB1-F0AF1264B5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58563" y="1121144"/>
            <a:ext cx="10033549" cy="52760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F2A4EF-FDC7-4D65-91A0-D3473057251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55373AC-9AA7-423B-BA00-BA1C74164DBD}" type="datetime1">
              <a:rPr lang="en-US" smtClean="0"/>
              <a:pPr/>
              <a:t>05/14/2019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D0B15D-022F-4B93-A0E6-6FC062C18AF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845B5C-C9D2-4885-BBE1-AE0D4F570CB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E6AED5-8603-4881-90EA-963A2A5A2C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037" y="274595"/>
            <a:ext cx="2144287" cy="53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53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9AD94B5-9922-4E42-89CE-3C445EFB15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72"/>
          <a:stretch/>
        </p:blipFill>
        <p:spPr>
          <a:xfrm>
            <a:off x="-3175" y="1"/>
            <a:ext cx="12192000" cy="685221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91AFA4E-7870-4561-A1B8-AC956B0C8931}"/>
              </a:ext>
            </a:extLst>
          </p:cNvPr>
          <p:cNvSpPr/>
          <p:nvPr/>
        </p:nvSpPr>
        <p:spPr>
          <a:xfrm>
            <a:off x="-1" y="0"/>
            <a:ext cx="12188825" cy="10953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398" b="0" i="0" u="none" strike="noStrike" kern="1200" cap="none" spc="0" normalizeH="0" baseline="0" noProof="0">
              <a:ln>
                <a:noFill/>
              </a:ln>
              <a:solidFill>
                <a:srgbClr val="F7C86D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9D2960-6D42-439F-82E8-812822013A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0353" y="1196125"/>
            <a:ext cx="11815018" cy="52010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9B5B676-7892-440F-8191-7109B2C598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3E2769-FF5C-435B-BEDD-ABA3B8F1B97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55373AC-9AA7-423B-BA00-BA1C74164DBD}" type="datetime1">
              <a:rPr lang="en-US" smtClean="0"/>
              <a:pPr/>
              <a:t>05/14/2019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B6AD27-58D7-46FA-99F8-E5BB835ADA6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9DA7C9-2FCE-40EB-BF32-C6983222020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991B60F-461F-45D1-A35C-8AC3D83E7A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283" y="232973"/>
            <a:ext cx="2125527" cy="53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20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615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Slid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9D60504-DA9E-4357-9A0A-15E333FC27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72"/>
          <a:stretch/>
        </p:blipFill>
        <p:spPr>
          <a:xfrm>
            <a:off x="-3175" y="1"/>
            <a:ext cx="12192000" cy="685221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7B03959-5ED4-4593-8CEF-2AE1A73775F5}"/>
              </a:ext>
            </a:extLst>
          </p:cNvPr>
          <p:cNvSpPr/>
          <p:nvPr/>
        </p:nvSpPr>
        <p:spPr>
          <a:xfrm>
            <a:off x="-3175" y="0"/>
            <a:ext cx="12192000" cy="10953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398" b="0" i="0" u="none" strike="noStrike" kern="1200" cap="none" spc="0" normalizeH="0" baseline="0" noProof="0">
              <a:ln>
                <a:noFill/>
              </a:ln>
              <a:solidFill>
                <a:srgbClr val="F7C86D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" y="6184672"/>
            <a:ext cx="12188825" cy="6733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56" tIns="60928" rIns="121856" bIns="609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3852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398" b="0" i="0" u="none" strike="noStrike" kern="1200" cap="none" spc="0" normalizeH="0" baseline="0" noProof="0" dirty="0">
              <a:ln>
                <a:noFill/>
              </a:ln>
              <a:solidFill>
                <a:srgbClr val="F7C86D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" name="Oval 3"/>
          <p:cNvSpPr/>
          <p:nvPr/>
        </p:nvSpPr>
        <p:spPr>
          <a:xfrm>
            <a:off x="5160306" y="4824664"/>
            <a:ext cx="1868214" cy="1868701"/>
          </a:xfrm>
          <a:prstGeom prst="ellipse">
            <a:avLst/>
          </a:prstGeom>
          <a:solidFill>
            <a:schemeClr val="tx2"/>
          </a:solidFill>
          <a:ln w="635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398" b="0" i="0" u="none" strike="noStrike" kern="1200" cap="none" spc="0" normalizeH="0" baseline="0" noProof="0">
              <a:ln>
                <a:noFill/>
              </a:ln>
              <a:solidFill>
                <a:srgbClr val="F7C86D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8A09987-8827-47B7-85D3-6D69487FC7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028D2F0-1E67-414B-A93D-D3F8F131A1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088" y="5206772"/>
            <a:ext cx="958650" cy="1184869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8A626D2-456B-41EF-9818-EA8DD7E314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0352" y="1195930"/>
            <a:ext cx="5424735" cy="48241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F69A59F-C564-4A04-B1CC-31C2614999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73738" y="1195930"/>
            <a:ext cx="5424734" cy="48241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58E34E-73A2-41B4-8C58-4DDB1D4D97D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88767" y="6390559"/>
            <a:ext cx="808502" cy="308845"/>
          </a:xfrm>
        </p:spPr>
        <p:txBody>
          <a:bodyPr/>
          <a:lstStyle/>
          <a:p>
            <a:fld id="{055373AC-9AA7-423B-BA00-BA1C74164DBD}" type="datetime1">
              <a:rPr lang="en-US" smtClean="0"/>
              <a:pPr/>
              <a:t>05/14/2019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7141AFF-42FF-4AAA-A3FA-149DDA66FCC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2B2616D-7BC8-4F96-B3A7-B299A353B4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3AACB49-5E4F-4436-9D82-E83B52A7FC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283" y="232973"/>
            <a:ext cx="2125527" cy="53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94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hf hdr="0" ftr="0" dt="0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urce Code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19C6415-13AB-4677-935E-D11508C4AD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72"/>
          <a:stretch/>
        </p:blipFill>
        <p:spPr>
          <a:xfrm>
            <a:off x="-3175" y="1"/>
            <a:ext cx="12192000" cy="685221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B4EBD86-A13A-41DF-A04E-EA4A858E8860}"/>
              </a:ext>
            </a:extLst>
          </p:cNvPr>
          <p:cNvSpPr/>
          <p:nvPr/>
        </p:nvSpPr>
        <p:spPr>
          <a:xfrm>
            <a:off x="-3175" y="-17929"/>
            <a:ext cx="12192000" cy="10953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398" b="0" i="0" u="none" strike="noStrike" kern="1200" cap="none" spc="0" normalizeH="0" baseline="0" noProof="0">
              <a:ln>
                <a:noFill/>
              </a:ln>
              <a:solidFill>
                <a:srgbClr val="F7C86D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4F318BE-2BAD-4677-871C-D78A4BF0CB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451" y="1196126"/>
            <a:ext cx="11808021" cy="5185625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609219" indent="0">
              <a:buNone/>
              <a:defRPr/>
            </a:lvl2pPr>
          </a:lstStyle>
          <a:p>
            <a:pPr lvl="0"/>
            <a:r>
              <a:rPr lang="en-GB" dirty="0"/>
              <a:t>Sample source code: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278A82F-5546-4977-9F75-2A933B4159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5123" y="1830474"/>
            <a:ext cx="10958580" cy="1633497"/>
          </a:xfrm>
          <a:prstGeom prst="rect">
            <a:avLst/>
          </a:prstGeom>
          <a:solidFill>
            <a:schemeClr val="accent6">
              <a:lumMod val="75000"/>
              <a:alpha val="15000"/>
            </a:schemeClr>
          </a:solidFill>
          <a:ln w="12700">
            <a:solidFill>
              <a:schemeClr val="tx1">
                <a:lumMod val="50000"/>
              </a:schemeClr>
            </a:solidFill>
          </a:ln>
        </p:spPr>
        <p:txBody>
          <a:bodyPr wrap="square" lIns="144000" tIns="108000" rIns="144000" bIns="108000">
            <a:spAutoFit/>
          </a:bodyPr>
          <a:lstStyle>
            <a:lvl1pPr marL="0" indent="0">
              <a:lnSpc>
                <a:spcPct val="100000"/>
              </a:lnSpc>
              <a:buNone/>
              <a:defRPr lang="en-US" sz="2398" b="1" noProof="1" smtClean="0">
                <a:solidFill>
                  <a:schemeClr val="tx1">
                    <a:lumMod val="75000"/>
                  </a:schemeClr>
                </a:solidFill>
                <a:effectLst/>
                <a:latin typeface="Consolas" pitchFamily="49" charset="0"/>
                <a:cs typeface="Consolas" pitchFamily="49" charset="0"/>
              </a:defRPr>
            </a:lvl1pPr>
          </a:lstStyle>
          <a:p>
            <a:pPr marL="0" lvl="0"/>
            <a:r>
              <a:rPr lang="en-US" noProof="1"/>
              <a:t>Source code box</a:t>
            </a:r>
          </a:p>
          <a:p>
            <a:pPr marL="0" lvl="0"/>
            <a:r>
              <a:rPr lang="en-US" noProof="1"/>
              <a:t>…</a:t>
            </a:r>
          </a:p>
          <a:p>
            <a:pPr marL="0" lvl="0"/>
            <a:r>
              <a:rPr lang="en-US" noProof="1"/>
              <a:t>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BA3E62-7E9B-447C-9045-B989874D05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57BD22-7B02-4D39-928A-4BAD0D84EC1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55373AC-9AA7-423B-BA00-BA1C74164DBD}" type="datetime1">
              <a:rPr lang="en-US" smtClean="0"/>
              <a:pPr/>
              <a:t>05/14/2019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DED1B3-84A5-43D8-8770-B2C1E963B68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13FF9B-335F-4699-94F7-E43CA829037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EB003D1-D2F8-474E-9E8E-075BE60E92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283" y="232973"/>
            <a:ext cx="2125527" cy="53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86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403F5F2-BA1B-4A39-A03D-AD9E046944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8767" y="6397195"/>
            <a:ext cx="808502" cy="30884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055373AC-9AA7-423B-BA00-BA1C74164DBD}" type="datetime1">
              <a:rPr lang="en-US" smtClean="0"/>
              <a:pPr/>
              <a:t>05/14/2019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2BCD1B1-3A00-45B1-B516-6B8E7FBC47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7269" y="6397195"/>
            <a:ext cx="10564533" cy="30884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902A4B2-CB08-42CE-A814-FBDF345C2F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3400" y="6397195"/>
            <a:ext cx="428710" cy="30884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770C392-3003-4C35-9625-BB041F825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355" y="100750"/>
            <a:ext cx="9503571" cy="882654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0CBFB32-9F46-4F2F-8A54-9EE8BED278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363" y="1138844"/>
            <a:ext cx="11801748" cy="5242906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78993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7" r:id="rId13"/>
    <p:sldLayoutId id="2147483689" r:id="rId14"/>
    <p:sldLayoutId id="2147483690" r:id="rId15"/>
    <p:sldLayoutId id="2147483691" r:id="rId16"/>
    <p:sldLayoutId id="2147483692" r:id="rId1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hf hdr="0" ftr="0" dt="0"/>
  <p:txStyles>
    <p:titleStyle>
      <a:lvl1pPr algn="l" defTabSz="1218438" rtl="0" eaLnBrk="1" latinLnBrk="1" hangingPunct="1">
        <a:spcBef>
          <a:spcPct val="0"/>
        </a:spcBef>
        <a:buNone/>
        <a:defRPr sz="3998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915" indent="-456915" algn="l" defTabSz="1218438" rtl="0" eaLnBrk="1" latinLnBrk="1" hangingPunct="1">
        <a:lnSpc>
          <a:spcPct val="105000"/>
        </a:lnSpc>
        <a:spcBef>
          <a:spcPts val="600"/>
        </a:spcBef>
        <a:spcAft>
          <a:spcPts val="600"/>
        </a:spcAft>
        <a:buFont typeface="Wingdings" panose="05000000000000000000" pitchFamily="2" charset="2"/>
        <a:buChar char="§"/>
        <a:defRPr sz="3398" kern="1200">
          <a:solidFill>
            <a:schemeClr val="tx1"/>
          </a:solidFill>
          <a:latin typeface="+mn-lt"/>
          <a:ea typeface="+mn-ea"/>
          <a:cs typeface="+mn-cs"/>
        </a:defRPr>
      </a:lvl1pPr>
      <a:lvl2pPr marL="989981" indent="-380762" algn="l" defTabSz="1218438" rtl="0" eaLnBrk="1" latinLnBrk="1" hangingPunct="1">
        <a:lnSpc>
          <a:spcPct val="105000"/>
        </a:lnSpc>
        <a:spcBef>
          <a:spcPts val="600"/>
        </a:spcBef>
        <a:spcAft>
          <a:spcPts val="600"/>
        </a:spcAft>
        <a:buFont typeface="Wingdings" panose="05000000000000000000" pitchFamily="2" charset="2"/>
        <a:buChar char="§"/>
        <a:defRPr sz="3198" kern="1200">
          <a:solidFill>
            <a:schemeClr val="tx1"/>
          </a:solidFill>
          <a:latin typeface="+mn-lt"/>
          <a:ea typeface="+mn-ea"/>
          <a:cs typeface="+mn-cs"/>
        </a:defRPr>
      </a:lvl2pPr>
      <a:lvl3pPr marL="1523048" indent="-304610" algn="l" defTabSz="1218438" rtl="0" eaLnBrk="1" latinLnBrk="1" hangingPunct="1">
        <a:lnSpc>
          <a:spcPct val="105000"/>
        </a:lnSpc>
        <a:spcBef>
          <a:spcPts val="600"/>
        </a:spcBef>
        <a:spcAft>
          <a:spcPts val="600"/>
        </a:spcAft>
        <a:buFont typeface="Wingdings" panose="05000000000000000000" pitchFamily="2" charset="2"/>
        <a:buChar char="§"/>
        <a:defRPr sz="2998" kern="1200">
          <a:solidFill>
            <a:schemeClr val="tx1"/>
          </a:solidFill>
          <a:latin typeface="+mn-lt"/>
          <a:ea typeface="+mn-ea"/>
          <a:cs typeface="+mn-cs"/>
        </a:defRPr>
      </a:lvl3pPr>
      <a:lvl4pPr marL="2132267" indent="-304610" algn="l" defTabSz="1218438" rtl="0" eaLnBrk="1" latinLnBrk="1" hangingPunct="1">
        <a:lnSpc>
          <a:spcPct val="105000"/>
        </a:lnSpc>
        <a:spcBef>
          <a:spcPts val="600"/>
        </a:spcBef>
        <a:spcAft>
          <a:spcPts val="600"/>
        </a:spcAft>
        <a:buFont typeface="Wingdings" panose="05000000000000000000" pitchFamily="2" charset="2"/>
        <a:buChar char="§"/>
        <a:defRPr sz="2798" kern="1200">
          <a:solidFill>
            <a:schemeClr val="tx1"/>
          </a:solidFill>
          <a:latin typeface="+mn-lt"/>
          <a:ea typeface="+mn-ea"/>
          <a:cs typeface="+mn-cs"/>
        </a:defRPr>
      </a:lvl4pPr>
      <a:lvl5pPr marL="2741485" indent="-304610" algn="l" defTabSz="1218438" rtl="0" eaLnBrk="1" latinLnBrk="1" hangingPunct="1">
        <a:lnSpc>
          <a:spcPct val="105000"/>
        </a:lnSpc>
        <a:spcBef>
          <a:spcPts val="600"/>
        </a:spcBef>
        <a:spcAft>
          <a:spcPts val="600"/>
        </a:spcAft>
        <a:buFont typeface="Wingdings" panose="05000000000000000000" pitchFamily="2" charset="2"/>
        <a:buChar char="§"/>
        <a:defRPr sz="2598" kern="1200">
          <a:solidFill>
            <a:schemeClr val="tx1"/>
          </a:solidFill>
          <a:latin typeface="+mn-lt"/>
          <a:ea typeface="+mn-ea"/>
          <a:cs typeface="+mn-cs"/>
        </a:defRPr>
      </a:lvl5pPr>
      <a:lvl6pPr marL="3350704" indent="-304610" algn="l" defTabSz="1218438" rtl="0" eaLnBrk="1" latinLnBrk="1" hangingPunct="1">
        <a:spcBef>
          <a:spcPct val="20000"/>
        </a:spcBef>
        <a:buFont typeface="Arial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59924" indent="-304610" algn="l" defTabSz="1218438" rtl="0" eaLnBrk="1" latinLnBrk="1" hangingPunct="1">
        <a:spcBef>
          <a:spcPct val="20000"/>
        </a:spcBef>
        <a:buFont typeface="Arial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69143" indent="-304610" algn="l" defTabSz="1218438" rtl="0" eaLnBrk="1" latinLnBrk="1" hangingPunct="1">
        <a:spcBef>
          <a:spcPct val="20000"/>
        </a:spcBef>
        <a:buFont typeface="Arial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78362" indent="-304610" algn="l" defTabSz="1218438" rtl="0" eaLnBrk="1" latinLnBrk="1" hangingPunct="1">
        <a:spcBef>
          <a:spcPct val="20000"/>
        </a:spcBef>
        <a:buFont typeface="Arial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8438" rtl="0" eaLnBrk="1" latinLnBrk="1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1pPr>
      <a:lvl2pPr marL="609219" algn="l" defTabSz="1218438" rtl="0" eaLnBrk="1" latinLnBrk="1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2pPr>
      <a:lvl3pPr marL="1218438" algn="l" defTabSz="1218438" rtl="0" eaLnBrk="1" latinLnBrk="1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3pPr>
      <a:lvl4pPr marL="1827657" algn="l" defTabSz="1218438" rtl="0" eaLnBrk="1" latinLnBrk="1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4pPr>
      <a:lvl5pPr marL="2436876" algn="l" defTabSz="1218438" rtl="0" eaLnBrk="1" latinLnBrk="1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5pPr>
      <a:lvl6pPr marL="3046096" algn="l" defTabSz="1218438" rtl="0" eaLnBrk="1" latinLnBrk="1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6pPr>
      <a:lvl7pPr marL="3655315" algn="l" defTabSz="1218438" rtl="0" eaLnBrk="1" latinLnBrk="1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7pPr>
      <a:lvl8pPr marL="4264533" algn="l" defTabSz="1218438" rtl="0" eaLnBrk="1" latinLnBrk="1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8pPr>
      <a:lvl9pPr marL="4873752" algn="l" defTabSz="1218438" rtl="0" eaLnBrk="1" latinLnBrk="1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2160" userDrawn="1">
          <p15:clr>
            <a:srgbClr val="F26B43"/>
          </p15:clr>
        </p15:guide>
        <p15:guide id="4" pos="184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hyperlink" Target="http://softuni.bg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hyperlink" Target="https://jetbrains.com/webstorm/" TargetMode="External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png"/><Relationship Id="rId5" Type="http://schemas.openxmlformats.org/officeDocument/2006/relationships/hyperlink" Target="https://www.visualstudio.com/" TargetMode="External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hyperlink" Target="http://www.xs-software.com/" TargetMode="External"/><Relationship Id="rId18" Type="http://schemas.openxmlformats.org/officeDocument/2006/relationships/image" Target="../media/image86.png"/><Relationship Id="rId26" Type="http://schemas.openxmlformats.org/officeDocument/2006/relationships/image" Target="../media/image90.jpeg"/><Relationship Id="rId3" Type="http://schemas.openxmlformats.org/officeDocument/2006/relationships/hyperlink" Target="http://www.infragistics.com/" TargetMode="External"/><Relationship Id="rId21" Type="http://schemas.openxmlformats.org/officeDocument/2006/relationships/hyperlink" Target="http://smartit.bg/" TargetMode="External"/><Relationship Id="rId7" Type="http://schemas.openxmlformats.org/officeDocument/2006/relationships/hyperlink" Target="https://netpeak.bg/" TargetMode="External"/><Relationship Id="rId12" Type="http://schemas.openxmlformats.org/officeDocument/2006/relationships/image" Target="../media/image83.png"/><Relationship Id="rId17" Type="http://schemas.openxmlformats.org/officeDocument/2006/relationships/hyperlink" Target="http://www.postbank.bg/" TargetMode="External"/><Relationship Id="rId25" Type="http://schemas.openxmlformats.org/officeDocument/2006/relationships/hyperlink" Target="https://stemo.bg/en/" TargetMode="External"/><Relationship Id="rId2" Type="http://schemas.openxmlformats.org/officeDocument/2006/relationships/notesSlide" Target="../notesSlides/notesSlide37.xml"/><Relationship Id="rId16" Type="http://schemas.openxmlformats.org/officeDocument/2006/relationships/image" Target="../media/image85.png"/><Relationship Id="rId20" Type="http://schemas.openxmlformats.org/officeDocument/2006/relationships/image" Target="../media/image8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0.png"/><Relationship Id="rId11" Type="http://schemas.openxmlformats.org/officeDocument/2006/relationships/hyperlink" Target="http://www.telenor.bg/" TargetMode="External"/><Relationship Id="rId24" Type="http://schemas.openxmlformats.org/officeDocument/2006/relationships/image" Target="../media/image89.png"/><Relationship Id="rId5" Type="http://schemas.openxmlformats.org/officeDocument/2006/relationships/hyperlink" Target="https://www.indeavr.com/en" TargetMode="External"/><Relationship Id="rId15" Type="http://schemas.openxmlformats.org/officeDocument/2006/relationships/hyperlink" Target="https://www.sbtech.com/" TargetMode="External"/><Relationship Id="rId23" Type="http://schemas.openxmlformats.org/officeDocument/2006/relationships/hyperlink" Target="https://motion-software.com/" TargetMode="External"/><Relationship Id="rId10" Type="http://schemas.openxmlformats.org/officeDocument/2006/relationships/image" Target="../media/image82.png"/><Relationship Id="rId19" Type="http://schemas.openxmlformats.org/officeDocument/2006/relationships/hyperlink" Target="https://www.superhosting.bg/" TargetMode="External"/><Relationship Id="rId4" Type="http://schemas.openxmlformats.org/officeDocument/2006/relationships/image" Target="../media/image79.png"/><Relationship Id="rId9" Type="http://schemas.openxmlformats.org/officeDocument/2006/relationships/hyperlink" Target="https://www.softwaregroup.com/" TargetMode="External"/><Relationship Id="rId14" Type="http://schemas.openxmlformats.org/officeDocument/2006/relationships/image" Target="../media/image84.png"/><Relationship Id="rId22" Type="http://schemas.openxmlformats.org/officeDocument/2006/relationships/image" Target="../media/image88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ukanet.com/" TargetMode="External"/><Relationship Id="rId3" Type="http://schemas.openxmlformats.org/officeDocument/2006/relationships/image" Target="../media/image91.jpeg"/><Relationship Id="rId7" Type="http://schemas.openxmlformats.org/officeDocument/2006/relationships/image" Target="../media/image9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world-of-myths.com/" TargetMode="External"/><Relationship Id="rId5" Type="http://schemas.openxmlformats.org/officeDocument/2006/relationships/image" Target="../media/image92.png"/><Relationship Id="rId4" Type="http://schemas.openxmlformats.org/officeDocument/2006/relationships/hyperlink" Target="https://www.onebitsoftware.net/" TargetMode="External"/><Relationship Id="rId9" Type="http://schemas.openxmlformats.org/officeDocument/2006/relationships/image" Target="../media/image94.gi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s://softuni.org/" TargetMode="External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forum.softuni.bg/" TargetMode="External"/><Relationship Id="rId11" Type="http://schemas.openxmlformats.org/officeDocument/2006/relationships/image" Target="../media/image96.png"/><Relationship Id="rId5" Type="http://schemas.openxmlformats.org/officeDocument/2006/relationships/hyperlink" Target="https://www.facebook.com/SoftwareUniversity" TargetMode="External"/><Relationship Id="rId10" Type="http://schemas.openxmlformats.org/officeDocument/2006/relationships/hyperlink" Target="http://www.facebook.com/SoftwareUniversity" TargetMode="External"/><Relationship Id="rId4" Type="http://schemas.openxmlformats.org/officeDocument/2006/relationships/hyperlink" Target="http://softuni.foundation/" TargetMode="External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chrome.com/devtools" TargetMode="External"/><Relationship Id="rId2" Type="http://schemas.openxmlformats.org/officeDocument/2006/relationships/hyperlink" Target="https://www.telerik.com/fiddler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openxmlformats.org/officeDocument/2006/relationships/hyperlink" Target="https://www.getpostman.com/" TargetMode="External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2" y="1322736"/>
            <a:ext cx="4086985" cy="408698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ea typeface="Calibri"/>
                <a:cs typeface="Calibri"/>
                <a:sym typeface="Calibri"/>
              </a:rPr>
              <a:t>HTTP and HTML Basics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Software University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hlinkClick r:id="rId4"/>
              </a:rPr>
              <a:t>http://softuni.bg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SoftUni Team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Technical Trainers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HTTP Request &amp; HTTP </a:t>
            </a:r>
            <a:r>
              <a:rPr lang="en-US" dirty="0" smtClean="0"/>
              <a:t>Response, HTML, Working with Forms</a:t>
            </a:r>
            <a:endParaRPr lang="en-US" dirty="0"/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342" y="3160938"/>
            <a:ext cx="2488794" cy="247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37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Uniform Resource Locator (URL)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60200" y="6524625"/>
            <a:ext cx="428625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700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913017"/>
            <a:ext cx="11961812" cy="3611608"/>
          </a:xfrm>
        </p:spPr>
        <p:txBody>
          <a:bodyPr>
            <a:normAutofit/>
          </a:bodyPr>
          <a:lstStyle/>
          <a:p>
            <a:pPr lvl="1">
              <a:buClr>
                <a:schemeClr val="tx1"/>
              </a:buClr>
            </a:pPr>
            <a:r>
              <a:rPr lang="en-US" sz="2800" b="1" dirty="0" smtClean="0">
                <a:solidFill>
                  <a:schemeClr val="bg1"/>
                </a:solidFill>
                <a:latin typeface="+mj-lt"/>
                <a:cs typeface="Consolas" pitchFamily="49" charset="0"/>
              </a:rPr>
              <a:t>Protocol</a:t>
            </a:r>
            <a:r>
              <a:rPr lang="en-US" sz="2800" dirty="0" smtClean="0">
                <a:latin typeface="+mj-lt"/>
              </a:rPr>
              <a:t> for communicating (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  <a:cs typeface="Consolas" pitchFamily="49" charset="0"/>
              </a:rPr>
              <a:t>http</a:t>
            </a:r>
            <a:r>
              <a:rPr lang="en-US" sz="2800" dirty="0" smtClean="0">
                <a:latin typeface="+mj-lt"/>
              </a:rPr>
              <a:t>,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  <a:cs typeface="Consolas" pitchFamily="49" charset="0"/>
              </a:rPr>
              <a:t>ftp</a:t>
            </a:r>
            <a:r>
              <a:rPr lang="en-US" sz="2800" dirty="0" smtClean="0">
                <a:latin typeface="+mj-lt"/>
              </a:rPr>
              <a:t>,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  <a:cs typeface="Consolas" pitchFamily="49" charset="0"/>
              </a:rPr>
              <a:t>https</a:t>
            </a:r>
            <a:r>
              <a:rPr lang="en-US" sz="2800" dirty="0" smtClean="0">
                <a:latin typeface="+mj-lt"/>
              </a:rPr>
              <a:t>...) – HTTP in most cases</a:t>
            </a:r>
          </a:p>
          <a:p>
            <a:pPr lvl="1">
              <a:buClr>
                <a:schemeClr val="tx1"/>
              </a:buClr>
            </a:pPr>
            <a:r>
              <a:rPr lang="en-US" sz="2800" b="1" dirty="0" smtClean="0">
                <a:solidFill>
                  <a:schemeClr val="bg1"/>
                </a:solidFill>
                <a:latin typeface="+mj-lt"/>
                <a:cs typeface="Consolas" pitchFamily="49" charset="0"/>
              </a:rPr>
              <a:t>Host</a:t>
            </a:r>
            <a:r>
              <a:rPr lang="en-US" sz="2800" dirty="0" smtClean="0">
                <a:latin typeface="+mj-lt"/>
              </a:rPr>
              <a:t> or IP address (</a:t>
            </a:r>
            <a:r>
              <a:rPr lang="en-US" sz="2800" b="1" noProof="1" smtClean="0">
                <a:solidFill>
                  <a:schemeClr val="bg1"/>
                </a:solidFill>
                <a:latin typeface="+mj-lt"/>
                <a:cs typeface="Consolas" pitchFamily="49" charset="0"/>
              </a:rPr>
              <a:t>www.softuni.bg</a:t>
            </a:r>
            <a:r>
              <a:rPr lang="en-US" sz="2800" dirty="0" smtClean="0">
                <a:latin typeface="+mj-lt"/>
              </a:rPr>
              <a:t>,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  <a:cs typeface="Consolas" pitchFamily="49" charset="0"/>
              </a:rPr>
              <a:t>gmail.com</a:t>
            </a:r>
            <a:r>
              <a:rPr lang="en-US" sz="2800" dirty="0" smtClean="0">
                <a:latin typeface="+mj-lt"/>
              </a:rPr>
              <a:t>,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  <a:cs typeface="Consolas" pitchFamily="49" charset="0"/>
              </a:rPr>
              <a:t>127.0.0.1</a:t>
            </a:r>
            <a:r>
              <a:rPr lang="en-US" sz="2800" dirty="0" smtClean="0">
                <a:latin typeface="+mj-lt"/>
              </a:rPr>
              <a:t>,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  <a:cs typeface="Consolas" pitchFamily="49" charset="0"/>
              </a:rPr>
              <a:t>web</a:t>
            </a:r>
            <a:r>
              <a:rPr lang="en-US" sz="2800" dirty="0" smtClean="0">
                <a:latin typeface="+mj-lt"/>
              </a:rPr>
              <a:t>)</a:t>
            </a:r>
          </a:p>
          <a:p>
            <a:pPr lvl="1">
              <a:buClr>
                <a:schemeClr val="tx1"/>
              </a:buClr>
            </a:pPr>
            <a:r>
              <a:rPr lang="en-US" sz="2800" b="1" dirty="0" smtClean="0">
                <a:solidFill>
                  <a:schemeClr val="bg1"/>
                </a:solidFill>
                <a:latin typeface="+mj-lt"/>
                <a:cs typeface="Consolas" pitchFamily="49" charset="0"/>
              </a:rPr>
              <a:t>Port</a:t>
            </a:r>
            <a:r>
              <a:rPr lang="en-US" sz="2800" dirty="0" smtClean="0">
                <a:latin typeface="+mj-lt"/>
              </a:rPr>
              <a:t> (the default port is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80</a:t>
            </a:r>
            <a:r>
              <a:rPr lang="en-US" sz="2800" dirty="0" smtClean="0">
                <a:latin typeface="+mj-lt"/>
              </a:rPr>
              <a:t>) – a number in range [0…65535]</a:t>
            </a:r>
          </a:p>
          <a:p>
            <a:pPr lvl="1">
              <a:buClr>
                <a:schemeClr val="tx1"/>
              </a:buClr>
            </a:pPr>
            <a:r>
              <a:rPr lang="en-US" sz="2800" b="1" dirty="0" smtClean="0">
                <a:solidFill>
                  <a:schemeClr val="bg1"/>
                </a:solidFill>
                <a:latin typeface="+mj-lt"/>
                <a:cs typeface="Consolas" pitchFamily="49" charset="0"/>
              </a:rPr>
              <a:t>Path</a:t>
            </a:r>
            <a:r>
              <a:rPr lang="en-US" sz="2800" dirty="0" smtClean="0">
                <a:latin typeface="+mj-lt"/>
              </a:rPr>
              <a:t> (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  <a:cs typeface="Consolas" panose="020B0609020204030204" pitchFamily="49" charset="0"/>
              </a:rPr>
              <a:t>/forum</a:t>
            </a:r>
            <a:r>
              <a:rPr lang="en-US" sz="2800" dirty="0" smtClean="0">
                <a:latin typeface="+mj-lt"/>
              </a:rPr>
              <a:t>,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/path/</a:t>
            </a:r>
            <a:r>
              <a:rPr lang="en-US" sz="2800" b="1" noProof="1" smtClean="0">
                <a:solidFill>
                  <a:schemeClr val="bg1"/>
                </a:solidFill>
                <a:latin typeface="+mj-lt"/>
                <a:cs typeface="Consolas" pitchFamily="49" charset="0"/>
              </a:rPr>
              <a:t>index.php</a:t>
            </a:r>
            <a:r>
              <a:rPr lang="en-US" sz="2800" dirty="0" smtClean="0">
                <a:latin typeface="+mj-lt"/>
              </a:rPr>
              <a:t>)</a:t>
            </a:r>
          </a:p>
          <a:p>
            <a:pPr lvl="1">
              <a:buClr>
                <a:schemeClr val="tx1"/>
              </a:buClr>
            </a:pPr>
            <a:r>
              <a:rPr lang="en-US" sz="2800" b="1" dirty="0" smtClean="0">
                <a:solidFill>
                  <a:schemeClr val="bg1"/>
                </a:solidFill>
                <a:latin typeface="+mj-lt"/>
                <a:cs typeface="Consolas" pitchFamily="49" charset="0"/>
              </a:rPr>
              <a:t>Query string </a:t>
            </a:r>
            <a:r>
              <a:rPr lang="en-US" sz="2800" dirty="0" smtClean="0">
                <a:latin typeface="+mj-lt"/>
              </a:rPr>
              <a:t>(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  <a:cs typeface="Consolas" pitchFamily="49" charset="0"/>
              </a:rPr>
              <a:t>?</a:t>
            </a:r>
            <a:r>
              <a:rPr lang="en-US" sz="2800" b="1" noProof="1" smtClean="0">
                <a:solidFill>
                  <a:schemeClr val="bg1"/>
                </a:solidFill>
                <a:latin typeface="+mj-lt"/>
                <a:cs typeface="Consolas" pitchFamily="49" charset="0"/>
              </a:rPr>
              <a:t>id=27&amp;lang=en</a:t>
            </a:r>
            <a:r>
              <a:rPr lang="en-US" sz="2800" dirty="0" smtClean="0">
                <a:latin typeface="+mj-lt"/>
              </a:rPr>
              <a:t>)</a:t>
            </a:r>
          </a:p>
          <a:p>
            <a:pPr lvl="1">
              <a:buClr>
                <a:schemeClr val="tx1"/>
              </a:buClr>
            </a:pPr>
            <a:r>
              <a:rPr lang="en-US" sz="2800" b="1" dirty="0" smtClean="0">
                <a:solidFill>
                  <a:schemeClr val="bg1"/>
                </a:solidFill>
                <a:latin typeface="+mj-lt"/>
                <a:cs typeface="Consolas" pitchFamily="49" charset="0"/>
              </a:rPr>
              <a:t>Fragment</a:t>
            </a:r>
            <a:r>
              <a:rPr lang="en-US" sz="2800" dirty="0" smtClean="0">
                <a:latin typeface="+mj-lt"/>
              </a:rPr>
              <a:t> (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  <a:cs typeface="Consolas" panose="020B0609020204030204" pitchFamily="49" charset="0"/>
              </a:rPr>
              <a:t>#lectures</a:t>
            </a:r>
            <a:r>
              <a:rPr lang="en-US" sz="2800" dirty="0" smtClean="0">
                <a:latin typeface="+mj-lt"/>
              </a:rPr>
              <a:t>) – used on the client to navigate to some section</a:t>
            </a:r>
            <a:endParaRPr lang="en-US" sz="2800" dirty="0">
              <a:latin typeface="+mj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61247" y="1371600"/>
            <a:ext cx="10866885" cy="1679859"/>
            <a:chOff x="651540" y="1751234"/>
            <a:chExt cx="10866885" cy="1807963"/>
          </a:xfrm>
        </p:grpSpPr>
        <p:sp>
          <p:nvSpPr>
            <p:cNvPr id="470020" name="Rectangle 4"/>
            <p:cNvSpPr>
              <a:spLocks noChangeArrowheads="1"/>
            </p:cNvSpPr>
            <p:nvPr/>
          </p:nvSpPr>
          <p:spPr bwMode="auto">
            <a:xfrm>
              <a:off x="773517" y="1751234"/>
              <a:ext cx="10366376" cy="496871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15000"/>
              </a:schemeClr>
            </a:solidFill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eaLnBrk="0" hangingPunct="0"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sz="2400" b="1" noProof="1">
                  <a:latin typeface="Consolas" pitchFamily="49" charset="0"/>
                  <a:cs typeface="Consolas" pitchFamily="49" charset="0"/>
                </a:rPr>
                <a:t>http://mysite.com:8080/demo/index.php?id=27&amp;lang=en#lectures</a:t>
              </a:r>
            </a:p>
          </p:txBody>
        </p:sp>
        <p:sp>
          <p:nvSpPr>
            <p:cNvPr id="3" name="Right Brace 2"/>
            <p:cNvSpPr/>
            <p:nvPr/>
          </p:nvSpPr>
          <p:spPr>
            <a:xfrm rot="5400000">
              <a:off x="1158772" y="1975444"/>
              <a:ext cx="228600" cy="720519"/>
            </a:xfrm>
            <a:prstGeom prst="rightBrac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51540" y="2523514"/>
              <a:ext cx="1480472" cy="563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/>
                <a:t>Protocol</a:t>
              </a:r>
            </a:p>
          </p:txBody>
        </p:sp>
        <p:sp>
          <p:nvSpPr>
            <p:cNvPr id="9" name="Right Brace 8"/>
            <p:cNvSpPr/>
            <p:nvPr/>
          </p:nvSpPr>
          <p:spPr>
            <a:xfrm rot="5400000">
              <a:off x="2855912" y="1497504"/>
              <a:ext cx="228600" cy="1676400"/>
            </a:xfrm>
            <a:prstGeom prst="rightBrac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35710" y="2518342"/>
              <a:ext cx="1057630" cy="563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/>
                <a:t>Host</a:t>
              </a:r>
            </a:p>
          </p:txBody>
        </p:sp>
        <p:sp>
          <p:nvSpPr>
            <p:cNvPr id="11" name="Right Brace 10"/>
            <p:cNvSpPr/>
            <p:nvPr/>
          </p:nvSpPr>
          <p:spPr>
            <a:xfrm rot="5400000">
              <a:off x="4186109" y="2010396"/>
              <a:ext cx="228600" cy="650616"/>
            </a:xfrm>
            <a:prstGeom prst="rightBrac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36988" y="2518341"/>
              <a:ext cx="874074" cy="563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/>
                <a:t>Port</a:t>
              </a:r>
            </a:p>
          </p:txBody>
        </p:sp>
        <p:sp>
          <p:nvSpPr>
            <p:cNvPr id="13" name="Right Brace 12"/>
            <p:cNvSpPr/>
            <p:nvPr/>
          </p:nvSpPr>
          <p:spPr>
            <a:xfrm rot="5400000">
              <a:off x="5858666" y="1147461"/>
              <a:ext cx="228601" cy="2376489"/>
            </a:xfrm>
            <a:prstGeom prst="rightBrac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613128" y="2518340"/>
              <a:ext cx="874074" cy="563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/>
                <a:t>Path</a:t>
              </a:r>
            </a:p>
          </p:txBody>
        </p:sp>
        <p:sp>
          <p:nvSpPr>
            <p:cNvPr id="15" name="Right Brace 14"/>
            <p:cNvSpPr/>
            <p:nvPr/>
          </p:nvSpPr>
          <p:spPr>
            <a:xfrm rot="5400000">
              <a:off x="8304209" y="1230806"/>
              <a:ext cx="228603" cy="2209801"/>
            </a:xfrm>
            <a:prstGeom prst="rightBrac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622680" y="2532331"/>
              <a:ext cx="1885262" cy="1026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/>
                <a:t>Query String</a:t>
              </a:r>
            </a:p>
          </p:txBody>
        </p:sp>
        <p:sp>
          <p:nvSpPr>
            <p:cNvPr id="17" name="Right Brace 16"/>
            <p:cNvSpPr/>
            <p:nvPr/>
          </p:nvSpPr>
          <p:spPr>
            <a:xfrm rot="5400000">
              <a:off x="10247310" y="1649903"/>
              <a:ext cx="228601" cy="1371601"/>
            </a:xfrm>
            <a:prstGeom prst="rightBrac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514600" y="2512363"/>
              <a:ext cx="2003825" cy="563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/>
                <a:t>Fragment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073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0019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93812" y="4724400"/>
            <a:ext cx="9832975" cy="774700"/>
          </a:xfrm>
        </p:spPr>
        <p:txBody>
          <a:bodyPr>
            <a:normAutofit/>
          </a:bodyPr>
          <a:lstStyle/>
          <a:p>
            <a:pPr algn="ctr">
              <a:lnSpc>
                <a:spcPts val="5400"/>
              </a:lnSpc>
            </a:pPr>
            <a:r>
              <a:rPr lang="en-US" dirty="0"/>
              <a:t>HTTP Request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4294967295"/>
          </p:nvPr>
        </p:nvSpPr>
        <p:spPr>
          <a:xfrm>
            <a:off x="1293812" y="5480050"/>
            <a:ext cx="9832975" cy="6889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What is a HTTP Request?</a:t>
            </a:r>
          </a:p>
        </p:txBody>
      </p:sp>
      <p:pic>
        <p:nvPicPr>
          <p:cNvPr id="7170" name="Picture 2" descr="&amp;Rcy;&amp;iecy;&amp;zcy;&amp;ucy;&amp;lcy;&amp;tcy;&amp;acy;&amp;tcy; &amp;scy; &amp;icy;&amp;zcy;&amp;ocy;&amp;bcy;&amp;rcy;&amp;acy;&amp;zhcy;&amp;iecy;&amp;ncy;&amp;icy;&amp;iecy; &amp;zcy;&amp;acy; request pn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2" y="1259697"/>
            <a:ext cx="2742546" cy="274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9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tx1"/>
              </a:buClr>
            </a:pPr>
            <a:r>
              <a:rPr lang="en-GB" sz="3200" b="1" dirty="0" smtClean="0">
                <a:solidFill>
                  <a:schemeClr val="bg1"/>
                </a:solidFill>
              </a:rPr>
              <a:t>HTTP</a:t>
            </a:r>
            <a:r>
              <a:rPr lang="en-GB" sz="3200" dirty="0" smtClean="0"/>
              <a:t> defines </a:t>
            </a:r>
            <a:r>
              <a:rPr lang="en-GB" sz="3200" b="1" dirty="0" smtClean="0">
                <a:solidFill>
                  <a:schemeClr val="bg1"/>
                </a:solidFill>
              </a:rPr>
              <a:t>methods</a:t>
            </a:r>
            <a:r>
              <a:rPr lang="en-GB" sz="3200" dirty="0" smtClean="0">
                <a:solidFill>
                  <a:schemeClr val="bg1"/>
                </a:solidFill>
              </a:rPr>
              <a:t> </a:t>
            </a:r>
            <a:r>
              <a:rPr lang="en-GB" sz="3200" dirty="0" smtClean="0"/>
              <a:t>to indicate the desired action to be performed on the identified resource</a:t>
            </a:r>
          </a:p>
          <a:p>
            <a:pPr marL="990266" lvl="1" indent="-444500">
              <a:spcBef>
                <a:spcPts val="0"/>
              </a:spcBef>
            </a:pPr>
            <a:r>
              <a:rPr lang="en-US" sz="3200" dirty="0"/>
              <a:t>GET </a:t>
            </a:r>
          </a:p>
          <a:p>
            <a:pPr marL="990266" lvl="1" indent="-444500">
              <a:spcBef>
                <a:spcPts val="0"/>
              </a:spcBef>
            </a:pPr>
            <a:r>
              <a:rPr lang="en-US" sz="3200" dirty="0"/>
              <a:t>POST </a:t>
            </a:r>
          </a:p>
          <a:p>
            <a:pPr marL="990266" lvl="1" indent="-444500">
              <a:spcBef>
                <a:spcPts val="0"/>
              </a:spcBef>
            </a:pPr>
            <a:r>
              <a:rPr lang="en-US" sz="3200" dirty="0"/>
              <a:t>HEAD </a:t>
            </a:r>
          </a:p>
          <a:p>
            <a:pPr marL="990266" lvl="1" indent="-444500">
              <a:spcBef>
                <a:spcPts val="0"/>
              </a:spcBef>
            </a:pPr>
            <a:r>
              <a:rPr lang="en-US" sz="3200" dirty="0"/>
              <a:t>PUT </a:t>
            </a:r>
          </a:p>
          <a:p>
            <a:pPr marL="990266" lvl="1" indent="-444500">
              <a:spcBef>
                <a:spcPts val="0"/>
              </a:spcBef>
            </a:pPr>
            <a:r>
              <a:rPr lang="en-US" sz="3200" dirty="0"/>
              <a:t>DELETE </a:t>
            </a:r>
          </a:p>
          <a:p>
            <a:pPr marL="990266" lvl="1" indent="-444500">
              <a:spcBef>
                <a:spcPts val="0"/>
              </a:spcBef>
            </a:pPr>
            <a:r>
              <a:rPr lang="en-US" sz="3200" dirty="0"/>
              <a:t>CONNECT </a:t>
            </a:r>
          </a:p>
          <a:p>
            <a:pPr marL="990266" lvl="1" indent="-444500">
              <a:spcBef>
                <a:spcPts val="0"/>
              </a:spcBef>
            </a:pPr>
            <a:r>
              <a:rPr lang="en-US" sz="3200" dirty="0"/>
              <a:t>OPTIONS</a:t>
            </a:r>
          </a:p>
          <a:p>
            <a:endParaRPr lang="en-GB" dirty="0"/>
          </a:p>
        </p:txBody>
      </p:sp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Request Methods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5" name="Rectangle 3"/>
          <p:cNvSpPr>
            <a:spLocks noChangeArrowheads="1"/>
          </p:cNvSpPr>
          <p:nvPr/>
        </p:nvSpPr>
        <p:spPr bwMode="auto">
          <a:xfrm>
            <a:off x="749696" y="1225085"/>
            <a:ext cx="10907316" cy="513986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216000" indent="-457200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GET</a:t>
            </a:r>
            <a:r>
              <a:rPr lang="en-US" sz="2800" b="1" noProof="1">
                <a:solidFill>
                  <a:srgbClr val="FBEEDC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800" b="1" noProof="1">
                <a:latin typeface="Consolas" pitchFamily="49" charset="0"/>
                <a:cs typeface="Consolas" pitchFamily="49" charset="0"/>
              </a:rPr>
              <a:t>/users/SoftUni-Tech-Module/repos </a:t>
            </a:r>
            <a:r>
              <a:rPr lang="en-US" sz="2800" b="1" noProof="1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HTTP/1.1</a:t>
            </a:r>
          </a:p>
          <a:p>
            <a:pPr marL="216000" indent="-457200" eaLnBrk="0" hangingPunct="0">
              <a:spcBef>
                <a:spcPts val="12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latin typeface="Consolas" pitchFamily="49" charset="0"/>
                <a:cs typeface="Consolas" pitchFamily="49" charset="0"/>
              </a:rPr>
              <a:t>Host: api.github.com</a:t>
            </a:r>
          </a:p>
          <a:p>
            <a:pPr marL="216000" indent="-457200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latin typeface="Consolas" pitchFamily="49" charset="0"/>
                <a:cs typeface="Consolas" pitchFamily="49" charset="0"/>
              </a:rPr>
              <a:t>Accept: */*</a:t>
            </a:r>
          </a:p>
          <a:p>
            <a:pPr marL="216000" indent="-457200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latin typeface="Consolas" pitchFamily="49" charset="0"/>
                <a:cs typeface="Consolas" pitchFamily="49" charset="0"/>
              </a:rPr>
              <a:t>Accept-Language: en</a:t>
            </a:r>
          </a:p>
          <a:p>
            <a:pPr marL="216000" indent="-457200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latin typeface="Consolas" pitchFamily="49" charset="0"/>
                <a:cs typeface="Consolas" pitchFamily="49" charset="0"/>
              </a:rPr>
              <a:t>Accept-Encoding: gzip, deflate</a:t>
            </a:r>
          </a:p>
          <a:p>
            <a:pPr marL="216000" indent="-457200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latin typeface="Consolas" pitchFamily="49" charset="0"/>
                <a:cs typeface="Consolas" pitchFamily="49" charset="0"/>
              </a:rPr>
              <a:t>User-Agent: Mozilla/5.0 (Windows NT 10.0; WOW64) AppleWebKit/537.36 (KHTML, like Gecko) Chrome/54.0.2840.71 Safari/537.36</a:t>
            </a:r>
          </a:p>
          <a:p>
            <a:pPr marL="216000" indent="-457200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latin typeface="Consolas" pitchFamily="49" charset="0"/>
                <a:cs typeface="Consolas" pitchFamily="49" charset="0"/>
              </a:rPr>
              <a:t>Connection: Keep-Alive</a:t>
            </a:r>
          </a:p>
          <a:p>
            <a:pPr marL="216000" indent="-457200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latin typeface="Consolas" pitchFamily="49" charset="0"/>
                <a:cs typeface="Consolas" pitchFamily="49" charset="0"/>
              </a:rPr>
              <a:t>Cache-Control: no-cache</a:t>
            </a:r>
          </a:p>
          <a:p>
            <a:pPr marL="216000" indent="-457200" eaLnBrk="0" hangingPunct="0">
              <a:spcBef>
                <a:spcPts val="12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i="1" noProof="1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&lt;CRLF&gt;</a:t>
            </a:r>
          </a:p>
        </p:txBody>
      </p:sp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GET Request – Example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60200" y="6524625"/>
            <a:ext cx="428625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5408612" y="2149552"/>
            <a:ext cx="2507386" cy="645268"/>
          </a:xfrm>
          <a:prstGeom prst="wedgeRoundRectCallout">
            <a:avLst>
              <a:gd name="adj1" fmla="val -68171"/>
              <a:gd name="adj2" fmla="val 37458"/>
              <a:gd name="adj3" fmla="val 16667"/>
            </a:avLst>
          </a:prstGeom>
          <a:solidFill>
            <a:schemeClr val="dk2">
              <a:alpha val="80000"/>
            </a:schemeClr>
          </a:solidFill>
          <a:ln w="19050">
            <a:solidFill>
              <a:schemeClr val="tx1">
                <a:alpha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noProof="1">
                <a:solidFill>
                  <a:srgbClr val="FFFFFF"/>
                </a:solidFill>
              </a:rPr>
              <a:t>HTTP headers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8519560" y="1647089"/>
            <a:ext cx="2991398" cy="680336"/>
          </a:xfrm>
          <a:prstGeom prst="wedgeRoundRectCallout">
            <a:avLst>
              <a:gd name="adj1" fmla="val -63354"/>
              <a:gd name="adj2" fmla="val -35668"/>
              <a:gd name="adj3" fmla="val 16667"/>
            </a:avLst>
          </a:prstGeom>
          <a:solidFill>
            <a:schemeClr val="dk2">
              <a:alpha val="80000"/>
            </a:schemeClr>
          </a:solidFill>
          <a:ln w="19050">
            <a:solidFill>
              <a:schemeClr val="tx1">
                <a:alpha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noProof="1">
                <a:solidFill>
                  <a:srgbClr val="FFFFFF"/>
                </a:solidFill>
              </a:rPr>
              <a:t>HTTP request line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5789612" y="5290517"/>
            <a:ext cx="2632507" cy="1017693"/>
          </a:xfrm>
          <a:prstGeom prst="wedgeRoundRectCallout">
            <a:avLst>
              <a:gd name="adj1" fmla="val -77641"/>
              <a:gd name="adj2" fmla="val 31327"/>
              <a:gd name="adj3" fmla="val 16667"/>
            </a:avLst>
          </a:prstGeom>
          <a:solidFill>
            <a:schemeClr val="dk2">
              <a:alpha val="80000"/>
            </a:schemeClr>
          </a:solidFill>
          <a:ln w="19050">
            <a:solidFill>
              <a:schemeClr val="tx1">
                <a:alpha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noProof="1">
                <a:solidFill>
                  <a:srgbClr val="FFFFFF"/>
                </a:solidFill>
              </a:rPr>
              <a:t>The request body is empty</a:t>
            </a:r>
          </a:p>
        </p:txBody>
      </p:sp>
    </p:spTree>
    <p:extLst>
      <p:ext uri="{BB962C8B-B14F-4D97-AF65-F5344CB8AC3E}">
        <p14:creationId xmlns:p14="http://schemas.microsoft.com/office/powerpoint/2010/main" val="326101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POST Request – Example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60200" y="6524625"/>
            <a:ext cx="428625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80259" name="Rectangle 3"/>
          <p:cNvSpPr>
            <a:spLocks noChangeArrowheads="1"/>
          </p:cNvSpPr>
          <p:nvPr/>
        </p:nvSpPr>
        <p:spPr bwMode="auto">
          <a:xfrm>
            <a:off x="617420" y="1228382"/>
            <a:ext cx="10947176" cy="519219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400" b="1" noProof="1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POST</a:t>
            </a:r>
            <a:r>
              <a:rPr lang="en-US" sz="2400" b="1" noProof="1">
                <a:solidFill>
                  <a:srgbClr val="FBEEDC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b="1" noProof="1">
                <a:latin typeface="Consolas" pitchFamily="49" charset="0"/>
                <a:cs typeface="Consolas" pitchFamily="49" charset="0"/>
              </a:rPr>
              <a:t>/repos/Tech-Module-Jan-2018/test-repo/issues </a:t>
            </a:r>
            <a:r>
              <a:rPr lang="en-US" sz="2400" b="1" noProof="1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HTTP/1.1</a:t>
            </a:r>
          </a:p>
          <a:p>
            <a:pPr eaLnBrk="0" hangingPunct="0">
              <a:lnSpc>
                <a:spcPct val="95000"/>
              </a:lnSpc>
              <a:spcBef>
                <a:spcPts val="12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400" b="1" noProof="1">
                <a:latin typeface="Consolas" pitchFamily="49" charset="0"/>
                <a:cs typeface="Consolas" pitchFamily="49" charset="0"/>
              </a:rPr>
              <a:t>Host: api.github.com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400" b="1" noProof="1">
                <a:latin typeface="Consolas" pitchFamily="49" charset="0"/>
                <a:cs typeface="Consolas" pitchFamily="49" charset="0"/>
              </a:rPr>
              <a:t>Accept: */*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400" b="1" noProof="1">
                <a:latin typeface="Consolas" pitchFamily="49" charset="0"/>
                <a:cs typeface="Consolas" pitchFamily="49" charset="0"/>
              </a:rPr>
              <a:t>Accept-Language: en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400" b="1" noProof="1">
                <a:latin typeface="Consolas" pitchFamily="49" charset="0"/>
                <a:cs typeface="Consolas" pitchFamily="49" charset="0"/>
              </a:rPr>
              <a:t>Accept-Encoding: gzip, deflate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400" b="1" noProof="1">
                <a:latin typeface="Consolas" pitchFamily="49" charset="0"/>
                <a:cs typeface="Consolas" pitchFamily="49" charset="0"/>
              </a:rPr>
              <a:t>User-Agent: Mozilla/4.0</a:t>
            </a:r>
            <a:r>
              <a:rPr lang="bg-BG" sz="2400" b="1" noProof="1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b="1" noProof="1">
                <a:latin typeface="Consolas" pitchFamily="49" charset="0"/>
                <a:cs typeface="Consolas" pitchFamily="49" charset="0"/>
              </a:rPr>
              <a:t>(compatible;MSIE 6.0; Windows NT 5.0)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400" b="1" noProof="1">
                <a:latin typeface="Consolas" pitchFamily="49" charset="0"/>
                <a:cs typeface="Consolas" pitchFamily="49" charset="0"/>
              </a:rPr>
              <a:t>Connection: Keep-Alive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400" b="1" noProof="1">
                <a:latin typeface="Consolas" pitchFamily="49" charset="0"/>
                <a:cs typeface="Consolas" pitchFamily="49" charset="0"/>
              </a:rPr>
              <a:t>Cache-Control: no-cache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400" b="1" i="1" noProof="1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&lt;CRLF&gt;</a:t>
            </a:r>
          </a:p>
          <a:p>
            <a:pPr eaLnBrk="0" hangingPunct="0">
              <a:lnSpc>
                <a:spcPct val="95000"/>
              </a:lnSpc>
              <a:spcBef>
                <a:spcPts val="12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400" b="1" noProof="1">
                <a:latin typeface="Consolas" pitchFamily="49" charset="0"/>
                <a:cs typeface="Consolas" pitchFamily="49" charset="0"/>
              </a:rPr>
              <a:t>{"title":"Found a bug",</a:t>
            </a:r>
          </a:p>
          <a:p>
            <a:pPr eaLnBrk="0" hangingPunct="0">
              <a:lnSpc>
                <a:spcPct val="95000"/>
              </a:lnSpc>
              <a:spcBef>
                <a:spcPts val="6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400" b="1" noProof="1">
                <a:latin typeface="Consolas" pitchFamily="49" charset="0"/>
                <a:cs typeface="Consolas" pitchFamily="49" charset="0"/>
              </a:rPr>
              <a:t> "body":"I'm having a problem with this.",</a:t>
            </a:r>
          </a:p>
          <a:p>
            <a:pPr eaLnBrk="0" hangingPunct="0">
              <a:lnSpc>
                <a:spcPct val="95000"/>
              </a:lnSpc>
              <a:spcBef>
                <a:spcPts val="6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400" b="1" noProof="1">
                <a:latin typeface="Consolas" pitchFamily="49" charset="0"/>
                <a:cs typeface="Consolas" pitchFamily="49" charset="0"/>
              </a:rPr>
              <a:t> "labels":["bug","minor"]}</a:t>
            </a:r>
          </a:p>
          <a:p>
            <a:pPr eaLnBrk="0" hangingPunct="0">
              <a:lnSpc>
                <a:spcPct val="95000"/>
              </a:lnSpc>
              <a:spcBef>
                <a:spcPts val="6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400" b="1" i="1" noProof="1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&lt;CRLF&gt;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8216981" y="1639870"/>
            <a:ext cx="3098861" cy="641387"/>
          </a:xfrm>
          <a:prstGeom prst="wedgeRoundRectCallout">
            <a:avLst>
              <a:gd name="adj1" fmla="val -64656"/>
              <a:gd name="adj2" fmla="val -59774"/>
              <a:gd name="adj3" fmla="val 16667"/>
            </a:avLst>
          </a:prstGeom>
          <a:solidFill>
            <a:schemeClr val="dk2">
              <a:alpha val="80000"/>
            </a:schemeClr>
          </a:solidFill>
          <a:ln w="19050">
            <a:solidFill>
              <a:schemeClr val="tx1">
                <a:alpha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noProof="1">
                <a:solidFill>
                  <a:srgbClr val="FFFFFF"/>
                </a:solidFill>
              </a:rPr>
              <a:t>HTTP request line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4837315" y="1788031"/>
            <a:ext cx="2507386" cy="647986"/>
          </a:xfrm>
          <a:prstGeom prst="wedgeRoundRectCallout">
            <a:avLst>
              <a:gd name="adj1" fmla="val -66406"/>
              <a:gd name="adj2" fmla="val 48761"/>
              <a:gd name="adj3" fmla="val 16667"/>
            </a:avLst>
          </a:prstGeom>
          <a:solidFill>
            <a:schemeClr val="dk2">
              <a:alpha val="80000"/>
            </a:schemeClr>
          </a:solidFill>
          <a:ln w="19050">
            <a:solidFill>
              <a:schemeClr val="tx1">
                <a:alpha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noProof="1">
                <a:solidFill>
                  <a:srgbClr val="FFFFFF"/>
                </a:solidFill>
              </a:rPr>
              <a:t>HTTP headers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5718603" y="3886200"/>
            <a:ext cx="3914625" cy="994713"/>
          </a:xfrm>
          <a:prstGeom prst="wedgeRoundRectCallout">
            <a:avLst>
              <a:gd name="adj1" fmla="val -66833"/>
              <a:gd name="adj2" fmla="val 44163"/>
              <a:gd name="adj3" fmla="val 16667"/>
            </a:avLst>
          </a:prstGeom>
          <a:solidFill>
            <a:schemeClr val="dk2">
              <a:alpha val="80000"/>
            </a:schemeClr>
          </a:solidFill>
          <a:ln w="19050">
            <a:solidFill>
              <a:schemeClr val="tx1">
                <a:alpha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noProof="1">
                <a:solidFill>
                  <a:srgbClr val="FFFFFF"/>
                </a:solidFill>
              </a:rPr>
              <a:t>The request body holds  the submitted data</a:t>
            </a:r>
          </a:p>
        </p:txBody>
      </p:sp>
    </p:spTree>
    <p:extLst>
      <p:ext uri="{BB962C8B-B14F-4D97-AF65-F5344CB8AC3E}">
        <p14:creationId xmlns:p14="http://schemas.microsoft.com/office/powerpoint/2010/main" val="300100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sz="quarter" idx="10"/>
          </p:nvPr>
        </p:nvSpPr>
        <p:spPr>
          <a:xfrm>
            <a:off x="655165" y="5778569"/>
            <a:ext cx="10958928" cy="768084"/>
          </a:xfrm>
        </p:spPr>
        <p:txBody>
          <a:bodyPr>
            <a:normAutofit/>
          </a:bodyPr>
          <a:lstStyle/>
          <a:p>
            <a:r>
              <a:rPr lang="en-US" sz="3200" dirty="0"/>
              <a:t>What is a HTTP Response?</a:t>
            </a:r>
          </a:p>
        </p:txBody>
      </p:sp>
      <p:pic>
        <p:nvPicPr>
          <p:cNvPr id="8194" name="Picture 2" descr="&amp;Rcy;&amp;iecy;&amp;zcy;&amp;ucy;&amp;lcy;&amp;tcy;&amp;acy;&amp;tcy; &amp;scy; &amp;icy;&amp;zcy;&amp;ocy;&amp;bcy;&amp;rcy;&amp;acy;&amp;zhcy;&amp;iecy;&amp;ncy;&amp;icy;&amp;iecy; &amp;zcy;&amp;acy; response 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2" y="838200"/>
            <a:ext cx="4141805" cy="414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itle 2"/>
          <p:cNvSpPr>
            <a:spLocks noGrp="1"/>
          </p:cNvSpPr>
          <p:nvPr>
            <p:ph type="body" sz="quarter" idx="10"/>
          </p:nvPr>
        </p:nvSpPr>
        <p:spPr>
          <a:xfrm>
            <a:off x="628450" y="4995245"/>
            <a:ext cx="10958928" cy="768084"/>
          </a:xfrm>
        </p:spPr>
        <p:txBody>
          <a:bodyPr>
            <a:noAutofit/>
          </a:bodyPr>
          <a:lstStyle/>
          <a:p>
            <a:r>
              <a:rPr lang="en-US" sz="5400" dirty="0"/>
              <a:t>HTTP Response</a:t>
            </a:r>
          </a:p>
        </p:txBody>
      </p:sp>
    </p:spTree>
    <p:extLst>
      <p:ext uri="{BB962C8B-B14F-4D97-AF65-F5344CB8AC3E}">
        <p14:creationId xmlns:p14="http://schemas.microsoft.com/office/powerpoint/2010/main" val="314810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Response – Example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60200" y="6524625"/>
            <a:ext cx="428625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83331" name="Rectangle 3"/>
          <p:cNvSpPr>
            <a:spLocks noChangeArrowheads="1"/>
          </p:cNvSpPr>
          <p:nvPr/>
        </p:nvSpPr>
        <p:spPr bwMode="auto">
          <a:xfrm>
            <a:off x="954094" y="1371600"/>
            <a:ext cx="10253664" cy="446276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400" b="1" noProof="1">
                <a:latin typeface="Consolas" pitchFamily="49" charset="0"/>
                <a:cs typeface="Consolas" pitchFamily="49" charset="0"/>
              </a:rPr>
              <a:t>HTTP/1.1 </a:t>
            </a:r>
            <a:r>
              <a:rPr lang="en-US" sz="2400" b="1" noProof="1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200</a:t>
            </a:r>
            <a:r>
              <a:rPr lang="en-US" sz="2400" b="1" noProof="1">
                <a:latin typeface="Consolas" pitchFamily="49" charset="0"/>
                <a:cs typeface="Consolas" pitchFamily="49" charset="0"/>
              </a:rPr>
              <a:t> OK</a:t>
            </a:r>
          </a:p>
          <a:p>
            <a:pPr eaLnBrk="0" hangingPunct="0">
              <a:spcBef>
                <a:spcPts val="12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400" b="1" noProof="1">
                <a:latin typeface="Consolas" pitchFamily="49" charset="0"/>
                <a:cs typeface="Consolas" pitchFamily="49" charset="0"/>
              </a:rPr>
              <a:t>Date: Fri, 1</a:t>
            </a:r>
            <a:r>
              <a:rPr lang="bg-BG" sz="2400" b="1" noProof="1">
                <a:latin typeface="Consolas" pitchFamily="49" charset="0"/>
                <a:cs typeface="Consolas" pitchFamily="49" charset="0"/>
              </a:rPr>
              <a:t>1</a:t>
            </a:r>
            <a:r>
              <a:rPr lang="en-US" sz="2400" b="1" noProof="1">
                <a:latin typeface="Consolas" pitchFamily="49" charset="0"/>
                <a:cs typeface="Consolas" pitchFamily="49" charset="0"/>
              </a:rPr>
              <a:t> Nov 2016 16:09:18 GMT+2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400" b="1" noProof="1">
                <a:latin typeface="Consolas" pitchFamily="49" charset="0"/>
                <a:cs typeface="Consolas" pitchFamily="49" charset="0"/>
              </a:rPr>
              <a:t>Server: Apache/2.2.14 (Linux)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400" b="1" noProof="1">
                <a:latin typeface="Consolas" pitchFamily="49" charset="0"/>
                <a:cs typeface="Consolas" pitchFamily="49" charset="0"/>
              </a:rPr>
              <a:t>Accept-Ranges: bytes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400" b="1" noProof="1">
                <a:latin typeface="Consolas" pitchFamily="49" charset="0"/>
                <a:cs typeface="Consolas" pitchFamily="49" charset="0"/>
              </a:rPr>
              <a:t>Content-Length: 84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400" b="1" noProof="1">
                <a:latin typeface="Consolas" pitchFamily="49" charset="0"/>
                <a:cs typeface="Consolas" pitchFamily="49" charset="0"/>
              </a:rPr>
              <a:t>Content-Type: text/html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400" b="1" i="1" noProof="1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&lt;CRLF&gt;</a:t>
            </a:r>
            <a:endParaRPr lang="en-US" sz="2400" b="1" noProof="1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  <a:p>
            <a:pPr eaLnBrk="0" hangingPunct="0">
              <a:spcBef>
                <a:spcPts val="12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400" b="1" noProof="1">
                <a:latin typeface="Consolas" pitchFamily="49" charset="0"/>
                <a:cs typeface="Consolas" pitchFamily="49" charset="0"/>
              </a:rPr>
              <a:t>&lt;html&gt;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400" b="1" noProof="1">
                <a:latin typeface="Consolas" pitchFamily="49" charset="0"/>
                <a:cs typeface="Consolas" pitchFamily="49" charset="0"/>
              </a:rPr>
              <a:t>  &lt;head&gt;&lt;title&gt;Test&lt;/title&gt;&lt;/head&gt;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400" b="1" noProof="1">
                <a:latin typeface="Consolas" pitchFamily="49" charset="0"/>
                <a:cs typeface="Consolas" pitchFamily="49" charset="0"/>
              </a:rPr>
              <a:t>  &lt;body&gt;Test HTML page.&lt;/body&gt;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400" b="1" noProof="1">
                <a:latin typeface="Consolas" pitchFamily="49" charset="0"/>
                <a:cs typeface="Consolas" pitchFamily="49" charset="0"/>
              </a:rPr>
              <a:t>&lt;/html&gt;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4977613" y="1163821"/>
            <a:ext cx="4228119" cy="634078"/>
          </a:xfrm>
          <a:prstGeom prst="wedgeRoundRectCallout">
            <a:avLst>
              <a:gd name="adj1" fmla="val -66440"/>
              <a:gd name="adj2" fmla="val 32179"/>
              <a:gd name="adj3" fmla="val 16667"/>
            </a:avLst>
          </a:prstGeom>
          <a:solidFill>
            <a:schemeClr val="dk2">
              <a:alpha val="80000"/>
            </a:schemeClr>
          </a:solidFill>
          <a:ln w="19050">
            <a:solidFill>
              <a:schemeClr val="tx1">
                <a:alpha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noProof="1">
                <a:solidFill>
                  <a:srgbClr val="FFFFFF"/>
                </a:solidFill>
              </a:rPr>
              <a:t>HTTP response </a:t>
            </a:r>
            <a:r>
              <a:rPr lang="en-US" sz="2400" b="1" noProof="1">
                <a:solidFill>
                  <a:schemeClr val="bg1"/>
                </a:solidFill>
              </a:rPr>
              <a:t>status line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5767849" y="2814874"/>
            <a:ext cx="2647646" cy="1040915"/>
          </a:xfrm>
          <a:prstGeom prst="wedgeRoundRectCallout">
            <a:avLst>
              <a:gd name="adj1" fmla="val -70858"/>
              <a:gd name="adj2" fmla="val -32568"/>
              <a:gd name="adj3" fmla="val 16667"/>
            </a:avLst>
          </a:prstGeom>
          <a:solidFill>
            <a:schemeClr val="dk2">
              <a:alpha val="80000"/>
            </a:schemeClr>
          </a:solidFill>
          <a:ln w="19050">
            <a:solidFill>
              <a:schemeClr val="tx1">
                <a:alpha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noProof="1">
                <a:solidFill>
                  <a:srgbClr val="FFFFFF"/>
                </a:solidFill>
              </a:rPr>
              <a:t>HTTP response </a:t>
            </a:r>
            <a:r>
              <a:rPr lang="en-US" sz="2400" b="1" noProof="1">
                <a:solidFill>
                  <a:schemeClr val="bg1"/>
                </a:solidFill>
              </a:rPr>
              <a:t>headers</a:t>
            </a: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7313612" y="4637212"/>
            <a:ext cx="2667000" cy="1036836"/>
          </a:xfrm>
          <a:prstGeom prst="wedgeRoundRectCallout">
            <a:avLst>
              <a:gd name="adj1" fmla="val -69913"/>
              <a:gd name="adj2" fmla="val 28512"/>
              <a:gd name="adj3" fmla="val 16667"/>
            </a:avLst>
          </a:prstGeom>
          <a:solidFill>
            <a:schemeClr val="dk2">
              <a:alpha val="80000"/>
            </a:schemeClr>
          </a:solidFill>
          <a:ln w="19050">
            <a:solidFill>
              <a:schemeClr val="tx1">
                <a:alpha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noProof="1">
                <a:solidFill>
                  <a:srgbClr val="FFFFFF"/>
                </a:solidFill>
              </a:rPr>
              <a:t>HTTP response </a:t>
            </a:r>
            <a:r>
              <a:rPr lang="en-US" sz="2400" b="1" noProof="1">
                <a:solidFill>
                  <a:schemeClr val="bg1"/>
                </a:solidFill>
              </a:rPr>
              <a:t>body</a:t>
            </a:r>
          </a:p>
        </p:txBody>
      </p:sp>
    </p:spTree>
    <p:extLst>
      <p:ext uri="{BB962C8B-B14F-4D97-AF65-F5344CB8AC3E}">
        <p14:creationId xmlns:p14="http://schemas.microsoft.com/office/powerpoint/2010/main" val="140198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Response Status Codes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60200" y="6524625"/>
            <a:ext cx="428625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36485"/>
              </p:ext>
            </p:extLst>
          </p:nvPr>
        </p:nvGraphicFramePr>
        <p:xfrm>
          <a:off x="684212" y="1312545"/>
          <a:ext cx="10906444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7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38024">
                  <a:extLst>
                    <a:ext uri="{9D8B030D-6E8A-4147-A177-3AD203B41FA5}">
                      <a16:colId xmlns:a16="http://schemas.microsoft.com/office/drawing/2014/main" val="2711189070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r>
                        <a:rPr lang="en-GB" sz="3000" dirty="0">
                          <a:solidFill>
                            <a:schemeClr val="tx1"/>
                          </a:solidFill>
                          <a:effectLst/>
                        </a:rPr>
                        <a:t>Status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000" dirty="0">
                          <a:solidFill>
                            <a:schemeClr val="tx1"/>
                          </a:solidFill>
                          <a:effectLst/>
                        </a:rPr>
                        <a:t>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000" dirty="0">
                          <a:solidFill>
                            <a:schemeClr val="tx1"/>
                          </a:solidFill>
                          <a:effectLst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Successfully</a:t>
                      </a:r>
                      <a:r>
                        <a:rPr lang="en-GB" sz="2800" baseline="0" dirty="0">
                          <a:solidFill>
                            <a:schemeClr val="tx1"/>
                          </a:solidFill>
                        </a:rPr>
                        <a:t> retrieved resource</a:t>
                      </a:r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201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Created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A new resource was created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204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No Content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Request</a:t>
                      </a:r>
                      <a:r>
                        <a:rPr lang="en-GB" sz="2800" baseline="0" dirty="0">
                          <a:solidFill>
                            <a:schemeClr val="tx1"/>
                          </a:solidFill>
                        </a:rPr>
                        <a:t> has nothing to return</a:t>
                      </a:r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579766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301 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 302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Moved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Moved to another location (redirect)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150298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Bad Request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Invalid request / syntax error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401 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 403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Unauthorized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GB" sz="2800" baseline="0" dirty="0">
                          <a:solidFill>
                            <a:schemeClr val="tx1"/>
                          </a:solidFill>
                        </a:rPr>
                        <a:t>uthentication failed / Access denied</a:t>
                      </a:r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404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Not Found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Invalid resource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590772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409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Conflict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Conflict was detected, e.g. duplicated email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0249099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500 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 503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Server Error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Internal server</a:t>
                      </a:r>
                      <a:r>
                        <a:rPr lang="en-GB" sz="2800" baseline="0" dirty="0">
                          <a:solidFill>
                            <a:schemeClr val="tx1"/>
                          </a:solidFill>
                        </a:rPr>
                        <a:t> error / Service unavailable</a:t>
                      </a:r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6844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945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 smtClean="0">
                <a:latin typeface="+mj-lt"/>
              </a:rPr>
              <a:t>The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  <a:cs typeface="Consolas" panose="020B0609020204030204" pitchFamily="49" charset="0"/>
              </a:rPr>
              <a:t>Content-Type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 /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Content-Disposition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dirty="0" smtClean="0">
                <a:latin typeface="+mj-lt"/>
              </a:rPr>
              <a:t>headers specify how the HTTP request / response body should be processed</a:t>
            </a:r>
          </a:p>
          <a:p>
            <a:pPr>
              <a:lnSpc>
                <a:spcPct val="100000"/>
              </a:lnSpc>
            </a:pPr>
            <a:r>
              <a:rPr lang="en-US" sz="3200" dirty="0" smtClean="0">
                <a:latin typeface="+mj-lt"/>
              </a:rPr>
              <a:t>Examples:</a:t>
            </a:r>
            <a:endParaRPr lang="en-US" sz="3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Content-Type and Disposition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73877" y="3048000"/>
            <a:ext cx="10773992" cy="44319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400" b="1" noProof="1">
                <a:latin typeface="Consolas" pitchFamily="49" charset="0"/>
                <a:cs typeface="Consolas" pitchFamily="49" charset="0"/>
              </a:rPr>
              <a:t>Content-Type: </a:t>
            </a:r>
            <a:r>
              <a:rPr lang="en-US" sz="2400" b="1" noProof="1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application/json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73877" y="4533565"/>
            <a:ext cx="10773992" cy="114492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400" b="1" noProof="1">
                <a:latin typeface="Consolas" pitchFamily="49" charset="0"/>
                <a:cs typeface="Consolas" pitchFamily="49" charset="0"/>
              </a:rPr>
              <a:t>Content-Type: </a:t>
            </a:r>
            <a:r>
              <a:rPr lang="en-US" sz="2400" b="1" noProof="1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application/pdf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400" b="1" noProof="1">
                <a:latin typeface="Consolas" pitchFamily="49" charset="0"/>
                <a:cs typeface="Consolas" pitchFamily="49" charset="0"/>
              </a:rPr>
              <a:t>Content-Disposition: attachment; filename="Financial-Report-April-2016.pdf"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7008812" y="2595070"/>
            <a:ext cx="4648200" cy="1029473"/>
          </a:xfrm>
          <a:prstGeom prst="wedgeRoundRectCallout">
            <a:avLst>
              <a:gd name="adj1" fmla="val -59824"/>
              <a:gd name="adj2" fmla="val 58024"/>
              <a:gd name="adj3" fmla="val 16667"/>
            </a:avLst>
          </a:prstGeom>
          <a:solidFill>
            <a:schemeClr val="dk2">
              <a:alpha val="80000"/>
            </a:schemeClr>
          </a:solidFill>
          <a:ln w="19050">
            <a:solidFill>
              <a:schemeClr val="tx1">
                <a:alpha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noProof="1">
                <a:solidFill>
                  <a:srgbClr val="FFFFFF"/>
                </a:solidFill>
              </a:rPr>
              <a:t>UTF-8 encoded HTML page. Will be shown in the browser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5637212" y="5501232"/>
            <a:ext cx="6008140" cy="1032512"/>
          </a:xfrm>
          <a:prstGeom prst="wedgeRoundRectCallout">
            <a:avLst>
              <a:gd name="adj1" fmla="val -57262"/>
              <a:gd name="adj2" fmla="val -38428"/>
              <a:gd name="adj3" fmla="val 16667"/>
            </a:avLst>
          </a:prstGeom>
          <a:solidFill>
            <a:schemeClr val="dk2">
              <a:alpha val="80000"/>
            </a:schemeClr>
          </a:solidFill>
          <a:ln w="19050">
            <a:solidFill>
              <a:schemeClr val="tx1">
                <a:alpha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noProof="1">
                <a:solidFill>
                  <a:srgbClr val="FFFFFF"/>
                </a:solidFill>
              </a:rPr>
              <a:t>This will download a PDF file named Financial-Report-April-2016.pdf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73877" y="3819395"/>
            <a:ext cx="10773992" cy="44319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400" b="1" noProof="1">
                <a:latin typeface="Consolas" pitchFamily="49" charset="0"/>
                <a:cs typeface="Consolas" pitchFamily="49" charset="0"/>
              </a:rPr>
              <a:t>Content-Type: </a:t>
            </a:r>
            <a:r>
              <a:rPr lang="en-US" sz="2400" b="1" noProof="1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text/html</a:t>
            </a:r>
            <a:r>
              <a:rPr lang="en-US" sz="2400" b="1" noProof="1">
                <a:latin typeface="Consolas" pitchFamily="49" charset="0"/>
                <a:cs typeface="Consolas" pitchFamily="49" charset="0"/>
              </a:rPr>
              <a:t>;</a:t>
            </a:r>
            <a:r>
              <a:rPr lang="en-US" sz="2400" b="1" noProof="1">
                <a:solidFill>
                  <a:srgbClr val="FBEEDC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b="1" noProof="1">
                <a:latin typeface="Consolas" pitchFamily="49" charset="0"/>
                <a:cs typeface="Consolas" pitchFamily="49" charset="0"/>
              </a:rPr>
              <a:t>charset=utf-8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3339313" y="2291755"/>
            <a:ext cx="3276600" cy="570044"/>
          </a:xfrm>
          <a:prstGeom prst="wedgeRoundRectCallout">
            <a:avLst>
              <a:gd name="adj1" fmla="val -61902"/>
              <a:gd name="adj2" fmla="val 61437"/>
              <a:gd name="adj3" fmla="val 16667"/>
            </a:avLst>
          </a:prstGeom>
          <a:solidFill>
            <a:schemeClr val="dk2">
              <a:alpha val="80000"/>
            </a:schemeClr>
          </a:solidFill>
          <a:ln w="19050">
            <a:solidFill>
              <a:schemeClr val="tx1">
                <a:alpha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noProof="1">
                <a:solidFill>
                  <a:srgbClr val="FFFFFF"/>
                </a:solidFill>
              </a:rPr>
              <a:t>JSON-encoded data</a:t>
            </a:r>
          </a:p>
        </p:txBody>
      </p:sp>
    </p:spTree>
    <p:extLst>
      <p:ext uri="{BB962C8B-B14F-4D97-AF65-F5344CB8AC3E}">
        <p14:creationId xmlns:p14="http://schemas.microsoft.com/office/powerpoint/2010/main" val="290641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Conversation: Example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60200" y="6524625"/>
            <a:ext cx="428625" cy="196850"/>
          </a:xfrm>
        </p:spPr>
        <p:txBody>
          <a:bodyPr/>
          <a:lstStyle/>
          <a:p>
            <a:fld id="{58452FF4-89E3-4D1B-9927-2DBDC00E58D7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1797050"/>
            <a:ext cx="11804650" cy="48323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3200" dirty="0"/>
              <a:t>HTTP request:</a:t>
            </a:r>
          </a:p>
          <a:p>
            <a:pPr>
              <a:lnSpc>
                <a:spcPct val="100000"/>
              </a:lnSpc>
            </a:pPr>
            <a:endParaRPr lang="en-GB" sz="3200" dirty="0"/>
          </a:p>
          <a:p>
            <a:pPr>
              <a:lnSpc>
                <a:spcPct val="100000"/>
              </a:lnSpc>
            </a:pPr>
            <a:endParaRPr lang="en-GB" sz="3200" dirty="0"/>
          </a:p>
          <a:p>
            <a:pPr>
              <a:lnSpc>
                <a:spcPct val="100000"/>
              </a:lnSpc>
            </a:pPr>
            <a:endParaRPr lang="en-GB" sz="3200" dirty="0"/>
          </a:p>
          <a:p>
            <a:pPr>
              <a:lnSpc>
                <a:spcPct val="100000"/>
              </a:lnSpc>
            </a:pPr>
            <a:r>
              <a:rPr lang="en-GB" sz="3200" dirty="0"/>
              <a:t>HTTP response:</a:t>
            </a:r>
          </a:p>
        </p:txBody>
      </p:sp>
      <p:sp>
        <p:nvSpPr>
          <p:cNvPr id="477188" name="Text Box 4"/>
          <p:cNvSpPr txBox="1">
            <a:spLocks noChangeArrowheads="1"/>
          </p:cNvSpPr>
          <p:nvPr/>
        </p:nvSpPr>
        <p:spPr bwMode="auto">
          <a:xfrm>
            <a:off x="3503612" y="3413656"/>
            <a:ext cx="7696200" cy="304698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400" b="1" noProof="1">
                <a:latin typeface="Consolas" pitchFamily="49" charset="0"/>
                <a:cs typeface="Consolas" pitchFamily="49" charset="0"/>
              </a:rPr>
              <a:t>HTTP/1.1</a:t>
            </a:r>
            <a:r>
              <a:rPr lang="en-US" sz="2400" b="1" noProof="1">
                <a:solidFill>
                  <a:srgbClr val="FBEEDC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b="1" noProof="1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200 OK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400" b="1" noProof="1">
                <a:latin typeface="Consolas" pitchFamily="49" charset="0"/>
                <a:cs typeface="Consolas" pitchFamily="49" charset="0"/>
              </a:rPr>
              <a:t>Date: Tue, 16 Jan 2018 15:13:41 GMT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400" b="1" noProof="1">
                <a:latin typeface="Consolas" pitchFamily="49" charset="0"/>
                <a:cs typeface="Consolas" pitchFamily="49" charset="0"/>
              </a:rPr>
              <a:t>Server: Microsoft-HTTPAPI/2.0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400" b="1" noProof="1">
                <a:latin typeface="Consolas" pitchFamily="49" charset="0"/>
                <a:cs typeface="Consolas" pitchFamily="49" charset="0"/>
              </a:rPr>
              <a:t>Last-Modified: </a:t>
            </a:r>
            <a:r>
              <a:rPr lang="sv-SE" sz="2400" b="1" noProof="1">
                <a:latin typeface="Consolas" pitchFamily="49" charset="0"/>
                <a:cs typeface="Consolas" pitchFamily="49" charset="0"/>
              </a:rPr>
              <a:t>Tue, 16 Jan 2018 15:13:42 GMT</a:t>
            </a:r>
            <a:endParaRPr lang="en-US" sz="2400" b="1" noProof="1"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400" b="1" noProof="1">
                <a:latin typeface="Consolas" pitchFamily="49" charset="0"/>
                <a:cs typeface="Consolas" pitchFamily="49" charset="0"/>
              </a:rPr>
              <a:t>Content-Length: 18586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400" b="1" i="1" noProof="1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&lt;CRLF&gt;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400" b="1" noProof="1">
                <a:latin typeface="Consolas" pitchFamily="49" charset="0"/>
                <a:cs typeface="Consolas" pitchFamily="49" charset="0"/>
              </a:rPr>
              <a:t>&lt;html&gt;&lt;title&gt;</a:t>
            </a:r>
            <a:r>
              <a:rPr lang="bg-BG" sz="2400" b="1" noProof="1">
                <a:latin typeface="Consolas" pitchFamily="49" charset="0"/>
                <a:cs typeface="Consolas" pitchFamily="49" charset="0"/>
              </a:rPr>
              <a:t>Курсовете от</a:t>
            </a:r>
            <a:r>
              <a:rPr lang="en-GB" sz="2400" b="1" noProof="1">
                <a:latin typeface="Consolas" pitchFamily="49" charset="0"/>
                <a:cs typeface="Consolas" pitchFamily="49" charset="0"/>
              </a:rPr>
              <a:t>…</a:t>
            </a:r>
            <a:endParaRPr lang="bg-BG" sz="2400" b="1" noProof="1"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400" b="1" noProof="1">
                <a:latin typeface="Consolas" pitchFamily="49" charset="0"/>
                <a:cs typeface="Consolas" pitchFamily="49" charset="0"/>
              </a:rPr>
              <a:t>&lt;/title&gt;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7898704" y="4966845"/>
            <a:ext cx="3880531" cy="998230"/>
          </a:xfrm>
          <a:prstGeom prst="wedgeRoundRectCallout">
            <a:avLst>
              <a:gd name="adj1" fmla="val -95835"/>
              <a:gd name="adj2" fmla="val -16616"/>
              <a:gd name="adj3" fmla="val 16667"/>
            </a:avLst>
          </a:prstGeom>
          <a:solidFill>
            <a:schemeClr val="dk2">
              <a:alpha val="80000"/>
            </a:schemeClr>
          </a:solidFill>
          <a:ln w="19050">
            <a:solidFill>
              <a:schemeClr val="tx1">
                <a:alpha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noProof="1">
                <a:solidFill>
                  <a:srgbClr val="FFFFFF"/>
                </a:solidFill>
              </a:rPr>
              <a:t>The empty line denotes the end of the response header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503612" y="1392040"/>
            <a:ext cx="7086600" cy="156966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400" b="1" noProof="1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GET</a:t>
            </a:r>
            <a:r>
              <a:rPr lang="en-US" sz="2400" b="1" noProof="1">
                <a:solidFill>
                  <a:srgbClr val="FBEEDC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b="1" noProof="1">
                <a:latin typeface="Consolas" pitchFamily="49" charset="0"/>
                <a:cs typeface="Consolas" pitchFamily="49" charset="0"/>
              </a:rPr>
              <a:t>/</a:t>
            </a:r>
            <a:r>
              <a:rPr lang="en-GB" sz="2400" b="1" noProof="1">
                <a:latin typeface="Consolas" pitchFamily="49" charset="0"/>
                <a:cs typeface="Consolas" pitchFamily="49" charset="0"/>
              </a:rPr>
              <a:t>trainings/courses</a:t>
            </a:r>
            <a:r>
              <a:rPr lang="bg-BG" sz="2400" b="1" noProof="1">
                <a:solidFill>
                  <a:srgbClr val="FBEEDC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b="1" noProof="1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HTTP/1.1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400" b="1" noProof="1">
                <a:latin typeface="Consolas" pitchFamily="49" charset="0"/>
                <a:cs typeface="Consolas" pitchFamily="49" charset="0"/>
              </a:rPr>
              <a:t>Host: www.softuni.bg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400" b="1" noProof="1">
                <a:latin typeface="Consolas" pitchFamily="49" charset="0"/>
                <a:cs typeface="Consolas" pitchFamily="49" charset="0"/>
              </a:rPr>
              <a:t>User-Agent: Mozilla/5.0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400" b="1" i="1" noProof="1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&lt;CRLF&gt;</a:t>
            </a: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6129336" y="2584085"/>
            <a:ext cx="3901736" cy="990847"/>
          </a:xfrm>
          <a:prstGeom prst="wedgeRoundRectCallout">
            <a:avLst>
              <a:gd name="adj1" fmla="val -81078"/>
              <a:gd name="adj2" fmla="val -41788"/>
              <a:gd name="adj3" fmla="val 16667"/>
            </a:avLst>
          </a:prstGeom>
          <a:solidFill>
            <a:schemeClr val="dk2">
              <a:alpha val="80000"/>
            </a:schemeClr>
          </a:solidFill>
          <a:ln w="19050">
            <a:solidFill>
              <a:schemeClr val="tx1">
                <a:alpha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noProof="1">
                <a:solidFill>
                  <a:srgbClr val="FFFFFF"/>
                </a:solidFill>
              </a:rPr>
              <a:t>The empty line denotes the end of the request header</a:t>
            </a:r>
          </a:p>
        </p:txBody>
      </p:sp>
    </p:spTree>
    <p:extLst>
      <p:ext uri="{BB962C8B-B14F-4D97-AF65-F5344CB8AC3E}">
        <p14:creationId xmlns:p14="http://schemas.microsoft.com/office/powerpoint/2010/main" val="203209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188" grpId="0" animBg="1"/>
      <p:bldP spid="11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108000" tIns="36000" rIns="108000" bIns="36000" anchor="t" anchorCtr="0">
            <a:noAutofit/>
          </a:bodyPr>
          <a:lstStyle/>
          <a:p>
            <a:pPr marL="1123569" lvl="1" indent="-514350">
              <a:buFont typeface="+mj-lt"/>
              <a:buAutoNum type="arabicPeriod"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HTTP Request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Methods, URL</a:t>
            </a:r>
          </a:p>
          <a:p>
            <a:pPr marL="1123569" lvl="1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HTML Basic, Forms,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Escaping &amp;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Data Validation</a:t>
            </a:r>
            <a:endParaRPr lang="bg-BG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123569" lvl="1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Query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Strings</a:t>
            </a:r>
          </a:p>
          <a:p>
            <a:pPr marL="1123569" lvl="1" indent="-514350">
              <a:buFont typeface="+mj-lt"/>
              <a:buAutoNum type="arabicPeriod"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Checkboxes </a:t>
            </a:r>
          </a:p>
          <a:p>
            <a:pPr marL="1123569" lvl="1" indent="-514350">
              <a:buFont typeface="+mj-lt"/>
              <a:buAutoNum type="arabicPeriod"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Hidden Fields</a:t>
            </a:r>
          </a:p>
          <a:p>
            <a:pPr marL="1123569" lvl="1" indent="-514350">
              <a:buFont typeface="+mj-lt"/>
              <a:buAutoNum type="arabicPeriod"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Submitting Arrays</a:t>
            </a:r>
          </a:p>
          <a:p>
            <a:pPr marL="1123569" lvl="1" indent="-514350">
              <a:buFont typeface="+mj-lt"/>
              <a:buAutoNum type="arabicPeriod"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Other Input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Types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108000" tIns="36000" rIns="108000" bIns="36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F3BE60"/>
              </a:buClr>
              <a:buSzPct val="25000"/>
              <a:buFont typeface="Calibri"/>
              <a:buNone/>
            </a:pPr>
            <a:r>
              <a:rPr lang="en-US" sz="40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Table of Contents</a:t>
            </a:r>
          </a:p>
        </p:txBody>
      </p:sp>
      <p:sp>
        <p:nvSpPr>
          <p:cNvPr id="252" name="Shape 252"/>
          <p:cNvSpPr txBox="1">
            <a:spLocks noGrp="1"/>
          </p:cNvSpPr>
          <p:nvPr>
            <p:ph type="sldNum" sz="quarter" idx="13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Shape 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89612" y="2819400"/>
            <a:ext cx="2684121" cy="1422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120" descr="http://www.graphicsfuel.com/wp-content/uploads/2012/07/books-icon-512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93320" y="2819400"/>
            <a:ext cx="3601211" cy="3415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784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webstorm htm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2" y="533680"/>
            <a:ext cx="8085959" cy="423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043397" y="5205348"/>
            <a:ext cx="9805988" cy="82073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HTML Tools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4294967295"/>
          </p:nvPr>
        </p:nvSpPr>
        <p:spPr>
          <a:xfrm>
            <a:off x="1476784" y="5973135"/>
            <a:ext cx="8939213" cy="6889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Developer Environments</a:t>
            </a:r>
          </a:p>
        </p:txBody>
      </p:sp>
      <p:pic>
        <p:nvPicPr>
          <p:cNvPr id="1038" name="Picture 1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98282">
            <a:off x="462422" y="600268"/>
            <a:ext cx="1633099" cy="1633099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6064">
            <a:off x="895808" y="3555550"/>
            <a:ext cx="2015206" cy="2015206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57518">
            <a:off x="9328739" y="593452"/>
            <a:ext cx="2065746" cy="201961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1993">
            <a:off x="9309084" y="3866744"/>
            <a:ext cx="1780402" cy="128189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481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sz="3200" noProof="1" smtClean="0">
                <a:solidFill>
                  <a:schemeClr val="tx2">
                    <a:lumMod val="75000"/>
                  </a:schemeClr>
                </a:solidFill>
              </a:rPr>
              <a:t>WebStorm</a:t>
            </a:r>
          </a:p>
          <a:p>
            <a:pPr lvl="1"/>
            <a:r>
              <a:rPr lang="en-US" sz="3200" dirty="0" smtClean="0"/>
              <a:t>Powerful IDE for HTML, CSS and JavaScript, paid product</a:t>
            </a:r>
          </a:p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Visual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Studio</a:t>
            </a:r>
            <a:r>
              <a:rPr lang="en-US" sz="3200" dirty="0" smtClean="0"/>
              <a:t> +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Node.js Tools</a:t>
            </a:r>
          </a:p>
          <a:p>
            <a:pPr lvl="1"/>
            <a:r>
              <a:rPr lang="en-US" sz="3200" dirty="0" smtClean="0"/>
              <a:t>For many languages and technologies,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Windows only</a:t>
            </a:r>
          </a:p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Visual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Studio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Code</a:t>
            </a:r>
            <a:r>
              <a:rPr lang="en-US" sz="3200" dirty="0" smtClean="0"/>
              <a:t>,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Brackets</a:t>
            </a:r>
            <a:r>
              <a:rPr lang="bg-BG" sz="3200" dirty="0" smtClean="0"/>
              <a:t>,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NetBeans</a:t>
            </a:r>
          </a:p>
          <a:p>
            <a:pPr lvl="1"/>
            <a:r>
              <a:rPr lang="en-US" sz="3200" dirty="0" smtClean="0"/>
              <a:t>Good free tools for HTML5,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cross-platform</a:t>
            </a:r>
            <a:endParaRPr lang="bg-BG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Sublime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Text</a:t>
            </a:r>
            <a:r>
              <a:rPr lang="en-US" sz="3200" dirty="0" smtClean="0"/>
              <a:t>,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Vim</a:t>
            </a:r>
            <a:r>
              <a:rPr lang="en-US" sz="3200" dirty="0" smtClean="0"/>
              <a:t>,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Notepad++</a:t>
            </a:r>
          </a:p>
          <a:p>
            <a:pPr lvl="1"/>
            <a:r>
              <a:rPr lang="en-US" sz="3200" dirty="0" smtClean="0"/>
              <a:t>For hackers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 – Developer Environments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8558" y="1263281"/>
            <a:ext cx="1146840" cy="1121228"/>
          </a:xfrm>
          <a:prstGeom prst="rect">
            <a:avLst/>
          </a:prstGeom>
        </p:spPr>
      </p:pic>
      <p:pic>
        <p:nvPicPr>
          <p:cNvPr id="6" name="Picture 5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10746" y="2743200"/>
            <a:ext cx="1522466" cy="930184"/>
          </a:xfrm>
          <a:prstGeom prst="roundRect">
            <a:avLst>
              <a:gd name="adj" fmla="val 2286"/>
            </a:avLst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86119" y="5386033"/>
            <a:ext cx="1371719" cy="987638"/>
          </a:xfrm>
          <a:prstGeom prst="rect">
            <a:avLst/>
          </a:prstGeom>
        </p:spPr>
      </p:pic>
      <p:pic>
        <p:nvPicPr>
          <p:cNvPr id="1028" name="Picture 4" descr="https://cdn.tutsplus.com/net/uploads/2013/11/deeper-in-brackets-retina-preview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9541" y="4130584"/>
            <a:ext cx="944876" cy="944876"/>
          </a:xfrm>
          <a:prstGeom prst="roundRect">
            <a:avLst>
              <a:gd name="adj" fmla="val 2286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36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549398" y="4723903"/>
            <a:ext cx="8937625" cy="82073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HTML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4294967295"/>
          </p:nvPr>
        </p:nvSpPr>
        <p:spPr>
          <a:xfrm>
            <a:off x="1751012" y="5714999"/>
            <a:ext cx="8937625" cy="6889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What is Hypertext Markup Language?</a:t>
            </a:r>
          </a:p>
        </p:txBody>
      </p:sp>
      <p:pic>
        <p:nvPicPr>
          <p:cNvPr id="2050" name="Picture 2" descr="Image result for htm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2" y="762000"/>
            <a:ext cx="5029199" cy="379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36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5" name="Rectangle 5"/>
          <p:cNvSpPr>
            <a:spLocks noGrp="1" noChangeArrowheads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US" sz="3200" b="1" dirty="0">
                <a:solidFill>
                  <a:schemeClr val="bg1"/>
                </a:solidFill>
              </a:rPr>
              <a:t>HTML</a:t>
            </a:r>
            <a:r>
              <a:rPr lang="en-US" sz="3200" dirty="0"/>
              <a:t> – </a:t>
            </a:r>
            <a:r>
              <a:rPr lang="en-US" sz="3200" b="1" dirty="0">
                <a:solidFill>
                  <a:schemeClr val="bg1"/>
                </a:solidFill>
              </a:rPr>
              <a:t>H</a:t>
            </a:r>
            <a:r>
              <a:rPr lang="en-US" sz="3200" dirty="0"/>
              <a:t>yper</a:t>
            </a:r>
            <a:r>
              <a:rPr lang="en-US" sz="3200" b="1" dirty="0">
                <a:solidFill>
                  <a:schemeClr val="bg1"/>
                </a:solidFill>
              </a:rPr>
              <a:t>t</a:t>
            </a:r>
            <a:r>
              <a:rPr lang="en-US" sz="3200" dirty="0"/>
              <a:t>ext </a:t>
            </a:r>
            <a:r>
              <a:rPr lang="en-US" sz="3200" b="1" dirty="0">
                <a:solidFill>
                  <a:schemeClr val="bg1"/>
                </a:solidFill>
              </a:rPr>
              <a:t>M</a:t>
            </a:r>
            <a:r>
              <a:rPr lang="en-US" sz="3200" dirty="0"/>
              <a:t>arkup </a:t>
            </a:r>
            <a:r>
              <a:rPr lang="en-US" sz="3200" b="1" dirty="0">
                <a:solidFill>
                  <a:schemeClr val="bg1"/>
                </a:solidFill>
              </a:rPr>
              <a:t>L</a:t>
            </a:r>
            <a:r>
              <a:rPr lang="en-US" sz="3200" dirty="0"/>
              <a:t>anguage</a:t>
            </a:r>
            <a:endParaRPr lang="en-US" sz="32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US" sz="3200" dirty="0"/>
              <a:t>A text-based notation for describing</a:t>
            </a:r>
          </a:p>
          <a:p>
            <a:pPr lvl="2">
              <a:lnSpc>
                <a:spcPct val="100000"/>
              </a:lnSpc>
              <a:buClr>
                <a:schemeClr val="tx1"/>
              </a:buClr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document structure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/>
              <a:t>(semantic markup)</a:t>
            </a:r>
          </a:p>
          <a:p>
            <a:pPr lvl="2">
              <a:lnSpc>
                <a:spcPct val="100000"/>
              </a:lnSpc>
              <a:buClr>
                <a:schemeClr val="tx1"/>
              </a:buClr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document content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/>
              <a:t>(text + images + others)</a:t>
            </a:r>
          </a:p>
          <a:p>
            <a:pPr lvl="2">
              <a:lnSpc>
                <a:spcPct val="100000"/>
              </a:lnSpc>
              <a:buClr>
                <a:schemeClr val="tx1"/>
              </a:buClr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formatting </a:t>
            </a:r>
            <a:r>
              <a:rPr lang="en-US" sz="3200" dirty="0"/>
              <a:t>(presentation markup)</a:t>
            </a:r>
          </a:p>
          <a:p>
            <a:pPr>
              <a:lnSpc>
                <a:spcPct val="100000"/>
              </a:lnSpc>
              <a:defRPr/>
            </a:pPr>
            <a:r>
              <a:rPr lang="en-US" sz="3200" dirty="0"/>
              <a:t>A HTML document consists of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many </a:t>
            </a:r>
            <a:r>
              <a:rPr lang="en-US" sz="3200" b="1" dirty="0">
                <a:solidFill>
                  <a:schemeClr val="bg1"/>
                </a:solidFill>
              </a:rPr>
              <a:t>tags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/>
              <a:t>(with nesting)</a:t>
            </a:r>
          </a:p>
          <a:p>
            <a:pPr>
              <a:lnSpc>
                <a:spcPct val="100000"/>
              </a:lnSpc>
              <a:defRPr/>
            </a:pPr>
            <a:r>
              <a:rPr lang="en-US" sz="3200" dirty="0"/>
              <a:t>A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web site </a:t>
            </a:r>
            <a:r>
              <a:rPr lang="en-US" sz="3200" dirty="0"/>
              <a:t>consists of many HTML documents (cross-linked) + images + CSS styles + scripts + other assets</a:t>
            </a:r>
          </a:p>
        </p:txBody>
      </p:sp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What is HTML?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2050" name="Picture 2" descr="http://www.iconhot.com/icon/png/coded/512/page-html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32209" y="1467652"/>
            <a:ext cx="2304891" cy="272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33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 txBox="1">
            <a:spLocks/>
          </p:cNvSpPr>
          <p:nvPr/>
        </p:nvSpPr>
        <p:spPr>
          <a:xfrm>
            <a:off x="1608916" y="4153869"/>
            <a:ext cx="8981296" cy="206476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en-US" sz="3000" b="1" noProof="1">
                <a:solidFill>
                  <a:schemeClr val="bg1"/>
                </a:solidFill>
                <a:latin typeface="Consolas" panose="020B0609020204030204" pitchFamily="49" charset="0"/>
              </a:rPr>
              <a:t>&lt;a href="/home"&gt;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itchFamily="49" charset="0"/>
              </a:rPr>
              <a:t>  </a:t>
            </a:r>
            <a:r>
              <a:rPr lang="en-US" sz="3000" b="1" noProof="1">
                <a:latin typeface="Consolas" pitchFamily="49" charset="0"/>
                <a:cs typeface="Consolas" pitchFamily="49" charset="0"/>
              </a:rPr>
              <a:t>Navigate to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en-US" sz="3000" b="1" noProof="1">
                <a:solidFill>
                  <a:srgbClr val="FBEEDC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sz="3000" b="1" noProof="1">
                <a:solidFill>
                  <a:schemeClr val="bg1"/>
                </a:solidFill>
                <a:latin typeface="Consolas" panose="020B0609020204030204" pitchFamily="49" charset="0"/>
              </a:rPr>
              <a:t>&lt;b&gt;</a:t>
            </a:r>
            <a:r>
              <a:rPr lang="en-US" sz="3000" b="1" noProof="1">
                <a:latin typeface="Consolas" pitchFamily="49" charset="0"/>
                <a:cs typeface="Consolas" pitchFamily="49" charset="0"/>
              </a:rPr>
              <a:t>home page</a:t>
            </a:r>
            <a:r>
              <a:rPr lang="en-US" sz="3000" b="1" noProof="1">
                <a:solidFill>
                  <a:schemeClr val="bg1"/>
                </a:solidFill>
                <a:latin typeface="Consolas" panose="020B0609020204030204" pitchFamily="49" charset="0"/>
              </a:rPr>
              <a:t>&lt;/b&gt;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en-US" sz="3000" b="1" noProof="1">
                <a:solidFill>
                  <a:schemeClr val="bg1"/>
                </a:solidFill>
                <a:latin typeface="Consolas" panose="020B0609020204030204" pitchFamily="49" charset="0"/>
              </a:rPr>
              <a:t>&lt;/a&gt;</a:t>
            </a:r>
            <a:endParaRPr lang="en-US" sz="3000" noProof="1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3200" b="1" dirty="0" smtClean="0">
                <a:solidFill>
                  <a:schemeClr val="bg1"/>
                </a:solidFill>
              </a:rPr>
              <a:t>Tags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smtClean="0"/>
              <a:t>– keywords describing the document structure </a:t>
            </a:r>
          </a:p>
          <a:p>
            <a:pPr>
              <a:buClr>
                <a:schemeClr val="tx1"/>
              </a:buClr>
            </a:pPr>
            <a:r>
              <a:rPr lang="en-US" sz="3200" b="1" dirty="0" smtClean="0">
                <a:solidFill>
                  <a:schemeClr val="bg1"/>
                </a:solidFill>
              </a:rPr>
              <a:t>Attributes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/>
              <a:t>–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/>
              <a:t>properties of the tag, e.g. size, color, etc… </a:t>
            </a:r>
          </a:p>
          <a:p>
            <a:pPr>
              <a:buClr>
                <a:schemeClr val="tx1"/>
              </a:buClr>
            </a:pPr>
            <a:r>
              <a:rPr lang="en-US" sz="3200" b="1" dirty="0" smtClean="0">
                <a:solidFill>
                  <a:schemeClr val="bg1"/>
                </a:solidFill>
              </a:rPr>
              <a:t>Elements </a:t>
            </a:r>
            <a:r>
              <a:rPr lang="en-US" sz="3200" dirty="0" smtClean="0"/>
              <a:t>– </a:t>
            </a:r>
            <a:r>
              <a:rPr lang="en-US" sz="3200" dirty="0"/>
              <a:t>opening + closing tag + attributes + content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 Terminology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9" name="AutoShape 25"/>
          <p:cNvSpPr>
            <a:spLocks noChangeArrowheads="1"/>
          </p:cNvSpPr>
          <p:nvPr/>
        </p:nvSpPr>
        <p:spPr bwMode="auto">
          <a:xfrm>
            <a:off x="500283" y="3276600"/>
            <a:ext cx="2362199" cy="652770"/>
          </a:xfrm>
          <a:prstGeom prst="wedgeRoundRectCallout">
            <a:avLst>
              <a:gd name="adj1" fmla="val 14742"/>
              <a:gd name="adj2" fmla="val 110863"/>
              <a:gd name="adj3" fmla="val 16667"/>
            </a:avLst>
          </a:prstGeom>
          <a:solidFill>
            <a:schemeClr val="dk2">
              <a:alpha val="80000"/>
            </a:schemeClr>
          </a:solidFill>
          <a:ln w="19050">
            <a:solidFill>
              <a:schemeClr val="tx1">
                <a:alpha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Opening tag</a:t>
            </a:r>
            <a:endParaRPr lang="bg-BG" sz="2400" b="1" dirty="0">
              <a:solidFill>
                <a:srgbClr val="FFFFFF"/>
              </a:solidFill>
            </a:endParaRPr>
          </a:p>
        </p:txBody>
      </p:sp>
      <p:sp>
        <p:nvSpPr>
          <p:cNvPr id="10" name="AutoShape 25"/>
          <p:cNvSpPr>
            <a:spLocks noChangeArrowheads="1"/>
          </p:cNvSpPr>
          <p:nvPr/>
        </p:nvSpPr>
        <p:spPr bwMode="auto">
          <a:xfrm>
            <a:off x="3204923" y="3276600"/>
            <a:ext cx="4364616" cy="652770"/>
          </a:xfrm>
          <a:prstGeom prst="wedgeRoundRectCallout">
            <a:avLst>
              <a:gd name="adj1" fmla="val -38689"/>
              <a:gd name="adj2" fmla="val 104421"/>
              <a:gd name="adj3" fmla="val 16667"/>
            </a:avLst>
          </a:prstGeom>
          <a:solidFill>
            <a:schemeClr val="dk2">
              <a:alpha val="80000"/>
            </a:schemeClr>
          </a:solidFill>
          <a:ln w="19050">
            <a:solidFill>
              <a:schemeClr val="tx1">
                <a:alpha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Attribute: key = "value"</a:t>
            </a:r>
            <a:endParaRPr lang="bg-BG" sz="2400" b="1" dirty="0">
              <a:solidFill>
                <a:srgbClr val="FFFFFF"/>
              </a:solidFill>
            </a:endParaRPr>
          </a:p>
        </p:txBody>
      </p:sp>
      <p:sp>
        <p:nvSpPr>
          <p:cNvPr id="11" name="AutoShape 25"/>
          <p:cNvSpPr>
            <a:spLocks noChangeArrowheads="1"/>
          </p:cNvSpPr>
          <p:nvPr/>
        </p:nvSpPr>
        <p:spPr bwMode="auto">
          <a:xfrm>
            <a:off x="6250086" y="4685611"/>
            <a:ext cx="1836134" cy="652770"/>
          </a:xfrm>
          <a:prstGeom prst="wedgeRoundRectCallout">
            <a:avLst>
              <a:gd name="adj1" fmla="val -74835"/>
              <a:gd name="adj2" fmla="val 38404"/>
              <a:gd name="adj3" fmla="val 16667"/>
            </a:avLst>
          </a:prstGeom>
          <a:solidFill>
            <a:schemeClr val="dk2">
              <a:alpha val="80000"/>
            </a:schemeClr>
          </a:solidFill>
          <a:ln w="19050">
            <a:solidFill>
              <a:schemeClr val="tx1">
                <a:alpha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Element</a:t>
            </a:r>
            <a:endParaRPr lang="bg-BG" sz="2400" b="1" dirty="0">
              <a:solidFill>
                <a:srgbClr val="FFFFFF"/>
              </a:solidFill>
            </a:endParaRPr>
          </a:p>
        </p:txBody>
      </p:sp>
      <p:sp>
        <p:nvSpPr>
          <p:cNvPr id="12" name="AutoShape 25"/>
          <p:cNvSpPr>
            <a:spLocks noChangeArrowheads="1"/>
          </p:cNvSpPr>
          <p:nvPr/>
        </p:nvSpPr>
        <p:spPr bwMode="auto">
          <a:xfrm>
            <a:off x="3363909" y="5818521"/>
            <a:ext cx="2174381" cy="652770"/>
          </a:xfrm>
          <a:prstGeom prst="wedgeRoundRectCallout">
            <a:avLst>
              <a:gd name="adj1" fmla="val -74925"/>
              <a:gd name="adj2" fmla="val -37270"/>
              <a:gd name="adj3" fmla="val 16667"/>
            </a:avLst>
          </a:prstGeom>
          <a:solidFill>
            <a:schemeClr val="dk2">
              <a:alpha val="80000"/>
            </a:schemeClr>
          </a:solidFill>
          <a:ln w="19050">
            <a:solidFill>
              <a:schemeClr val="tx1">
                <a:alpha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Closing tag</a:t>
            </a:r>
            <a:endParaRPr lang="bg-BG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69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 Page – Example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528068" y="1295400"/>
            <a:ext cx="11263201" cy="4834758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en-US" sz="3000" b="1" noProof="1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&lt;!DOCTYPE html&gt;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en-US" sz="3000" b="1" noProof="1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&lt;html&gt;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bg-BG" sz="3000" b="1" noProof="1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sz="3000" b="1" noProof="1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&lt;head&gt;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bg-BG" sz="3000" b="1" noProof="1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US" sz="3000" b="1" noProof="1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&lt;title&gt;</a:t>
            </a:r>
            <a:r>
              <a:rPr lang="en-US" sz="3000" b="1" noProof="1">
                <a:latin typeface="Consolas" pitchFamily="49" charset="0"/>
                <a:cs typeface="Consolas" pitchFamily="49" charset="0"/>
              </a:rPr>
              <a:t>HTML Example</a:t>
            </a:r>
            <a:r>
              <a:rPr lang="en-US" sz="3000" b="1" noProof="1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&lt;/title&gt;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bg-BG" sz="30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sz="3000" b="1" noProof="1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&lt;/head&gt;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bg-BG" sz="3000" b="1" noProof="1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sz="3000" b="1" noProof="1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&lt;body&gt;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bg-BG" sz="3000" b="1" noProof="1">
                <a:solidFill>
                  <a:srgbClr val="FBEEDC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bg-BG" sz="30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3000" b="1" noProof="1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&lt;h1&gt;</a:t>
            </a:r>
            <a:r>
              <a:rPr lang="en-US" sz="3000" b="1" noProof="1">
                <a:latin typeface="Consolas" pitchFamily="49" charset="0"/>
                <a:cs typeface="Consolas" pitchFamily="49" charset="0"/>
              </a:rPr>
              <a:t>Hello HTML!</a:t>
            </a:r>
            <a:r>
              <a:rPr lang="en-US" sz="3000" b="1" noProof="1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&lt;/h1&gt;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bg-BG" sz="3000" b="1" noProof="1">
                <a:solidFill>
                  <a:srgbClr val="FBEEDC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US" sz="3000" b="1" noProof="1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&lt;p&gt;</a:t>
            </a:r>
            <a:r>
              <a:rPr lang="en-US" sz="3000" b="1" noProof="1">
                <a:latin typeface="Consolas" pitchFamily="49" charset="0"/>
                <a:cs typeface="Consolas" pitchFamily="49" charset="0"/>
              </a:rPr>
              <a:t>HTML describes formatted text using tags.</a:t>
            </a:r>
            <a:r>
              <a:rPr lang="en-US" sz="3000" b="1" noProof="1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&lt;/p&gt;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bg-BG" sz="3000" b="1" noProof="1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sz="3000" b="1" noProof="1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&lt;/body&gt;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None/>
            </a:pPr>
            <a:r>
              <a:rPr lang="en-US" sz="3000" b="1" noProof="1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&lt;/html&gt;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014" y="1447800"/>
            <a:ext cx="4112473" cy="2133600"/>
          </a:xfrm>
          <a:prstGeom prst="roundRect">
            <a:avLst>
              <a:gd name="adj" fmla="val 8096"/>
            </a:avLst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014" y="1447800"/>
            <a:ext cx="4112473" cy="2133600"/>
          </a:xfrm>
          <a:prstGeom prst="roundRect">
            <a:avLst>
              <a:gd name="adj" fmla="val 8096"/>
            </a:avLst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6013" y="1447800"/>
            <a:ext cx="4112473" cy="2133600"/>
          </a:xfrm>
          <a:prstGeom prst="roundRect">
            <a:avLst>
              <a:gd name="adj" fmla="val 8631"/>
            </a:avLst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6012" y="1447800"/>
            <a:ext cx="4112473" cy="2133600"/>
          </a:xfrm>
          <a:prstGeom prst="roundRect">
            <a:avLst>
              <a:gd name="adj" fmla="val 7248"/>
            </a:avLst>
          </a:prstGeom>
        </p:spPr>
      </p:pic>
    </p:spTree>
    <p:extLst>
      <p:ext uri="{BB962C8B-B14F-4D97-AF65-F5344CB8AC3E}">
        <p14:creationId xmlns:p14="http://schemas.microsoft.com/office/powerpoint/2010/main" val="272517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pPr marL="457200" lvl="0" indent="-444500">
              <a:spcBef>
                <a:spcPts val="0"/>
              </a:spcBef>
            </a:pPr>
            <a:r>
              <a:rPr lang="en-US" dirty="0"/>
              <a:t>Structured</a:t>
            </a:r>
          </a:p>
          <a:p>
            <a:pPr marL="914400" lvl="1" indent="-391160">
              <a:spcBef>
                <a:spcPts val="0"/>
              </a:spcBef>
            </a:pPr>
            <a:r>
              <a:rPr lang="en-US" dirty="0"/>
              <a:t>H1, H2, H3,...</a:t>
            </a:r>
          </a:p>
          <a:p>
            <a:pPr marL="914400" lvl="1" indent="-391160">
              <a:spcBef>
                <a:spcPts val="0"/>
              </a:spcBef>
            </a:pPr>
            <a:r>
              <a:rPr lang="en-US" dirty="0"/>
              <a:t>DIV, SPAN, P</a:t>
            </a:r>
          </a:p>
          <a:p>
            <a:pPr marL="914400" lvl="1" indent="-391160">
              <a:spcBef>
                <a:spcPts val="0"/>
              </a:spcBef>
            </a:pPr>
            <a:r>
              <a:rPr lang="en-US" dirty="0"/>
              <a:t>TABLE</a:t>
            </a:r>
            <a:r>
              <a:rPr lang="en-US" dirty="0" smtClean="0"/>
              <a:t>, TH, </a:t>
            </a:r>
            <a:r>
              <a:rPr lang="en-US" dirty="0"/>
              <a:t>TR, TD</a:t>
            </a:r>
          </a:p>
          <a:p>
            <a:pPr marL="914400" lvl="1" indent="-391160">
              <a:spcBef>
                <a:spcPts val="0"/>
              </a:spcBef>
            </a:pPr>
            <a:r>
              <a:rPr lang="en-US" dirty="0"/>
              <a:t>IMG, SCRIPT, STYLE</a:t>
            </a:r>
          </a:p>
          <a:p>
            <a:pPr marL="914400" lvl="1" indent="-391160">
              <a:spcBef>
                <a:spcPts val="0"/>
              </a:spcBef>
            </a:pPr>
            <a:r>
              <a:rPr lang="en-US" dirty="0"/>
              <a:t>UL</a:t>
            </a:r>
            <a:r>
              <a:rPr lang="en-US" dirty="0" smtClean="0"/>
              <a:t>, OL, LI</a:t>
            </a:r>
            <a:endParaRPr lang="en-US" dirty="0"/>
          </a:p>
          <a:p>
            <a:pPr marL="914400" lvl="1" indent="-391160">
              <a:spcBef>
                <a:spcPts val="0"/>
              </a:spcBef>
            </a:pPr>
            <a:r>
              <a:rPr lang="en-US" dirty="0"/>
              <a:t>ARTICLE, </a:t>
            </a:r>
            <a:r>
              <a:rPr lang="en-US" dirty="0" smtClean="0"/>
              <a:t>NAV</a:t>
            </a:r>
            <a:endParaRPr lang="en-US" dirty="0"/>
          </a:p>
          <a:p>
            <a:pPr marL="457200" lvl="0" indent="-444500">
              <a:spcBef>
                <a:spcPts val="0"/>
              </a:spcBef>
            </a:pPr>
            <a:r>
              <a:rPr lang="en-US" dirty="0"/>
              <a:t>Interactive</a:t>
            </a:r>
          </a:p>
          <a:p>
            <a:pPr marL="914400" lvl="1" indent="-391160">
              <a:spcBef>
                <a:spcPts val="0"/>
              </a:spcBef>
            </a:pPr>
            <a:r>
              <a:rPr lang="en-US" dirty="0"/>
              <a:t>A</a:t>
            </a:r>
          </a:p>
          <a:p>
            <a:pPr marL="914400" lvl="1" indent="-391160">
              <a:spcBef>
                <a:spcPts val="0"/>
              </a:spcBef>
            </a:pPr>
            <a:r>
              <a:rPr lang="en-US" dirty="0"/>
              <a:t>FORM - INPUT, SELECT, BUTTON, </a:t>
            </a:r>
            <a:r>
              <a:rPr lang="en-US" dirty="0" smtClean="0"/>
              <a:t>...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Populate HTML tags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84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HTML 5 defines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semantic</a:t>
            </a:r>
            <a:r>
              <a:rPr lang="en-US" dirty="0"/>
              <a:t> tags for layout</a:t>
            </a:r>
          </a:p>
          <a:p>
            <a:pPr lvl="1">
              <a:buClr>
                <a:schemeClr val="tx1"/>
              </a:buClr>
            </a:pPr>
            <a:r>
              <a:rPr lang="en-US" b="1" noProof="1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&lt;header&gt;</a:t>
            </a:r>
            <a:r>
              <a:rPr lang="en-US" noProof="1">
                <a:solidFill>
                  <a:srgbClr val="EBFFD2"/>
                </a:solidFill>
              </a:rPr>
              <a:t>, </a:t>
            </a:r>
            <a:r>
              <a:rPr lang="en-US" b="1" noProof="1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&lt;footer&gt;</a:t>
            </a:r>
            <a:r>
              <a:rPr lang="en-US" noProof="1">
                <a:solidFill>
                  <a:srgbClr val="EBFFD2"/>
                </a:solidFill>
              </a:rPr>
              <a:t>, </a:t>
            </a:r>
            <a:r>
              <a:rPr lang="en-US" b="1" noProof="1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&lt;nav&gt;</a:t>
            </a:r>
            <a:r>
              <a:rPr lang="en-US" noProof="1">
                <a:solidFill>
                  <a:srgbClr val="EBFFD2"/>
                </a:solidFill>
              </a:rPr>
              <a:t>, </a:t>
            </a:r>
            <a:r>
              <a:rPr lang="en-US" b="1" noProof="1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&lt;aside&gt;</a:t>
            </a:r>
            <a:r>
              <a:rPr lang="en-US" noProof="1">
                <a:solidFill>
                  <a:srgbClr val="EBFFD2"/>
                </a:solidFill>
              </a:rPr>
              <a:t>, </a:t>
            </a:r>
            <a:r>
              <a:rPr lang="en-US" b="1" noProof="1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&lt;section&gt;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 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73376" y="2538948"/>
            <a:ext cx="5791198" cy="378565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>
                <a:latin typeface="Consolas" pitchFamily="49" charset="0"/>
                <a:cs typeface="Consolas" pitchFamily="49" charset="0"/>
              </a:rPr>
              <a:t>&lt;html&gt;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>
                <a:latin typeface="Consolas" pitchFamily="49" charset="0"/>
                <a:cs typeface="Consolas" pitchFamily="49" charset="0"/>
              </a:rPr>
              <a:t>    &lt;head&gt; … &lt;/head&gt;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>
                <a:latin typeface="Consolas" pitchFamily="49" charset="0"/>
                <a:cs typeface="Consolas" pitchFamily="49" charset="0"/>
              </a:rPr>
              <a:t>    &lt;body&gt;</a:t>
            </a:r>
          </a:p>
          <a:p>
            <a:pPr lvl="1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>
                <a:latin typeface="Consolas" pitchFamily="49" charset="0"/>
                <a:cs typeface="Consolas" pitchFamily="49" charset="0"/>
              </a:rPr>
              <a:t>    &lt;header&gt; … &lt;/header&gt;</a:t>
            </a:r>
          </a:p>
          <a:p>
            <a:pPr lvl="1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>
                <a:latin typeface="Consolas" pitchFamily="49" charset="0"/>
                <a:cs typeface="Consolas" pitchFamily="49" charset="0"/>
              </a:rPr>
              <a:t>    &lt;nav&gt; … &lt;/nav&gt;</a:t>
            </a:r>
          </a:p>
          <a:p>
            <a:pPr lvl="1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>
                <a:latin typeface="Consolas" pitchFamily="49" charset="0"/>
                <a:cs typeface="Consolas" pitchFamily="49" charset="0"/>
              </a:rPr>
              <a:t>    &lt;aside&gt; … &lt;/aside&gt;</a:t>
            </a:r>
          </a:p>
          <a:p>
            <a:pPr lvl="1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>
                <a:latin typeface="Consolas" pitchFamily="49" charset="0"/>
                <a:cs typeface="Consolas" pitchFamily="49" charset="0"/>
              </a:rPr>
              <a:t>    &lt;section&gt; … &lt;/section&gt;</a:t>
            </a:r>
          </a:p>
          <a:p>
            <a:pPr lvl="1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>
                <a:latin typeface="Consolas" pitchFamily="49" charset="0"/>
                <a:cs typeface="Consolas" pitchFamily="49" charset="0"/>
              </a:rPr>
              <a:t>    &lt;footer&gt; … &lt;/footer&gt;</a:t>
            </a:r>
          </a:p>
          <a:p>
            <a:pPr lvl="1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>
                <a:latin typeface="Consolas" pitchFamily="49" charset="0"/>
                <a:cs typeface="Consolas" pitchFamily="49" charset="0"/>
              </a:rPr>
              <a:t>&lt;/body&gt;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>
                <a:latin typeface="Consolas" pitchFamily="49" charset="0"/>
                <a:cs typeface="Consolas" pitchFamily="49" charset="0"/>
              </a:rPr>
              <a:t>&lt;/html&gt;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347153" y="2932177"/>
            <a:ext cx="2689859" cy="419100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62417" y="3717692"/>
            <a:ext cx="3810000" cy="1830070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8" name="AutoShape 25"/>
          <p:cNvSpPr>
            <a:spLocks noChangeArrowheads="1"/>
          </p:cNvSpPr>
          <p:nvPr/>
        </p:nvSpPr>
        <p:spPr bwMode="auto">
          <a:xfrm>
            <a:off x="3726044" y="5638919"/>
            <a:ext cx="2432291" cy="967063"/>
          </a:xfrm>
          <a:prstGeom prst="wedgeRoundRectCallout">
            <a:avLst>
              <a:gd name="adj1" fmla="val -63906"/>
              <a:gd name="adj2" fmla="val -50850"/>
              <a:gd name="adj3" fmla="val 16667"/>
            </a:avLst>
          </a:prstGeom>
          <a:solidFill>
            <a:schemeClr val="dk2">
              <a:alpha val="80000"/>
            </a:schemeClr>
          </a:solidFill>
          <a:ln w="19050">
            <a:solidFill>
              <a:schemeClr val="tx1">
                <a:alpha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Document content (body)</a:t>
            </a:r>
            <a:endParaRPr lang="bg-BG" sz="2400" b="1" dirty="0">
              <a:solidFill>
                <a:srgbClr val="FFFFFF"/>
              </a:solidFill>
            </a:endParaRPr>
          </a:p>
        </p:txBody>
      </p:sp>
      <p:sp>
        <p:nvSpPr>
          <p:cNvPr id="16" name="AutoShape 25"/>
          <p:cNvSpPr>
            <a:spLocks noChangeArrowheads="1"/>
          </p:cNvSpPr>
          <p:nvPr/>
        </p:nvSpPr>
        <p:spPr bwMode="auto">
          <a:xfrm>
            <a:off x="4710252" y="2394304"/>
            <a:ext cx="1842421" cy="979952"/>
          </a:xfrm>
          <a:prstGeom prst="wedgeRoundRectCallout">
            <a:avLst>
              <a:gd name="adj1" fmla="val -75921"/>
              <a:gd name="adj2" fmla="val 26927"/>
              <a:gd name="adj3" fmla="val 16667"/>
            </a:avLst>
          </a:prstGeom>
          <a:solidFill>
            <a:schemeClr val="dk2">
              <a:alpha val="80000"/>
            </a:schemeClr>
          </a:solidFill>
          <a:ln w="19050">
            <a:solidFill>
              <a:schemeClr val="tx1">
                <a:alpha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solidFill>
                  <a:schemeClr val="bg2"/>
                </a:solidFill>
              </a:rPr>
              <a:t>Metadata (header)</a:t>
            </a:r>
            <a:endParaRPr lang="bg-BG" sz="2400" b="1" dirty="0">
              <a:solidFill>
                <a:schemeClr val="bg2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897976" y="2514600"/>
            <a:ext cx="4648200" cy="3810000"/>
            <a:chOff x="531812" y="2286000"/>
            <a:chExt cx="4648200" cy="3810000"/>
          </a:xfrm>
          <a:solidFill>
            <a:schemeClr val="accent6"/>
          </a:solidFill>
        </p:grpSpPr>
        <p:sp>
          <p:nvSpPr>
            <p:cNvPr id="8" name="Rectangle 7"/>
            <p:cNvSpPr/>
            <p:nvPr/>
          </p:nvSpPr>
          <p:spPr>
            <a:xfrm>
              <a:off x="531812" y="2286000"/>
              <a:ext cx="4648200" cy="3810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84212" y="2438400"/>
              <a:ext cx="434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</a:rPr>
                <a:t>Logo + Header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84212" y="3124200"/>
              <a:ext cx="434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</a:rPr>
                <a:t>Navigation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84212" y="5415280"/>
              <a:ext cx="434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</a:rPr>
                <a:t>Footer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579812" y="3810000"/>
              <a:ext cx="1447800" cy="1447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</a:rPr>
                <a:t>Sidebar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84212" y="3810000"/>
              <a:ext cx="2743200" cy="1447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</a:rPr>
                <a:t>Content</a:t>
              </a:r>
            </a:p>
          </p:txBody>
        </p:sp>
      </p:grp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55CE1C5E-BAF1-4B57-9D23-12BCF63FCB72}"/>
              </a:ext>
            </a:extLst>
          </p:cNvPr>
          <p:cNvSpPr/>
          <p:nvPr/>
        </p:nvSpPr>
        <p:spPr>
          <a:xfrm rot="20958940">
            <a:off x="4607998" y="3858949"/>
            <a:ext cx="3207582" cy="23726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8E2A8AA6-2181-4DAF-A6C0-6E033CA6CABF}"/>
              </a:ext>
            </a:extLst>
          </p:cNvPr>
          <p:cNvSpPr/>
          <p:nvPr/>
        </p:nvSpPr>
        <p:spPr>
          <a:xfrm rot="20339602">
            <a:off x="5294826" y="3288174"/>
            <a:ext cx="2659358" cy="23726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234C6C84-DB0F-4AAC-ABCF-4271789B4DEF}"/>
              </a:ext>
            </a:extLst>
          </p:cNvPr>
          <p:cNvSpPr/>
          <p:nvPr/>
        </p:nvSpPr>
        <p:spPr>
          <a:xfrm>
            <a:off x="5053360" y="4410936"/>
            <a:ext cx="4892616" cy="23726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969A5F92-E641-4875-B1AF-B365B4316DCF}"/>
              </a:ext>
            </a:extLst>
          </p:cNvPr>
          <p:cNvSpPr/>
          <p:nvPr/>
        </p:nvSpPr>
        <p:spPr>
          <a:xfrm>
            <a:off x="5660516" y="4875086"/>
            <a:ext cx="2158463" cy="23726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D929EE27-CF4E-4808-A92E-340B62653142}"/>
              </a:ext>
            </a:extLst>
          </p:cNvPr>
          <p:cNvSpPr/>
          <p:nvPr/>
        </p:nvSpPr>
        <p:spPr>
          <a:xfrm rot="817388">
            <a:off x="5410941" y="5523278"/>
            <a:ext cx="2623611" cy="23726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68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6" grpId="0" animBg="1"/>
      <p:bldP spid="21" grpId="0" animBg="1"/>
      <p:bldP spid="25" grpId="0" animBg="1"/>
      <p:bldP spid="27" grpId="0" animBg="1"/>
      <p:bldP spid="28" grpId="0" animBg="1"/>
      <p:bldP spid="3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Create a three page Web site:</a:t>
            </a:r>
          </a:p>
          <a:p>
            <a:pPr lvl="1"/>
            <a:r>
              <a:rPr lang="en-US" dirty="0">
                <a:latin typeface="+mj-lt"/>
              </a:rPr>
              <a:t>Create page: </a:t>
            </a:r>
          </a:p>
          <a:p>
            <a:pPr lvl="2">
              <a:buClr>
                <a:schemeClr val="tx1"/>
              </a:buClr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home.html</a:t>
            </a:r>
          </a:p>
          <a:p>
            <a:pPr lvl="1"/>
            <a:r>
              <a:rPr lang="en-US" dirty="0">
                <a:latin typeface="+mj-lt"/>
              </a:rPr>
              <a:t>Link it with both: </a:t>
            </a:r>
          </a:p>
          <a:p>
            <a:pPr lvl="2">
              <a:buClr>
                <a:schemeClr val="tx1"/>
              </a:buClr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hello.html</a:t>
            </a:r>
          </a:p>
          <a:p>
            <a:pPr lvl="2">
              <a:buClr>
                <a:schemeClr val="tx1"/>
              </a:buClr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todo.html</a:t>
            </a:r>
          </a:p>
          <a:p>
            <a:pPr lvl="1"/>
            <a:r>
              <a:rPr lang="en-US" dirty="0">
                <a:latin typeface="+mj-lt"/>
              </a:rPr>
              <a:t>In both files create: </a:t>
            </a:r>
          </a:p>
          <a:p>
            <a:pPr lvl="2">
              <a:buClr>
                <a:schemeClr val="tx1"/>
              </a:buClr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link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"</a:t>
            </a:r>
            <a:r>
              <a:rPr lang="en-US" b="1" dirty="0">
                <a:latin typeface="+mj-lt"/>
              </a:rPr>
              <a:t>back to </a:t>
            </a:r>
            <a:r>
              <a:rPr lang="en-US" b="1" u="sng" dirty="0">
                <a:solidFill>
                  <a:schemeClr val="bg1"/>
                </a:solidFill>
                <a:latin typeface="+mj-lt"/>
              </a:rPr>
              <a:t>home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"</a:t>
            </a:r>
            <a:endParaRPr lang="en-US" dirty="0">
              <a:latin typeface="+mj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Website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28</a:t>
            </a:fld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4722812" y="1447800"/>
            <a:ext cx="6573520" cy="4518402"/>
            <a:chOff x="4722812" y="1447800"/>
            <a:chExt cx="6573520" cy="451840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2812" y="2310929"/>
              <a:ext cx="2405559" cy="2516192"/>
            </a:xfrm>
            <a:prstGeom prst="roundRect">
              <a:avLst>
                <a:gd name="adj" fmla="val 3152"/>
              </a:avLst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72936" y="1447800"/>
              <a:ext cx="3023396" cy="2164496"/>
            </a:xfrm>
            <a:prstGeom prst="roundRect">
              <a:avLst>
                <a:gd name="adj" fmla="val 2585"/>
              </a:avLst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78474" y="3816244"/>
              <a:ext cx="3017858" cy="2149958"/>
            </a:xfrm>
            <a:prstGeom prst="roundRect">
              <a:avLst>
                <a:gd name="adj" fmla="val 2963"/>
              </a:avLst>
            </a:prstGeom>
          </p:spPr>
        </p:pic>
        <p:sp>
          <p:nvSpPr>
            <p:cNvPr id="14" name="Bent Arrow 9"/>
            <p:cNvSpPr/>
            <p:nvPr/>
          </p:nvSpPr>
          <p:spPr>
            <a:xfrm rot="12006408">
              <a:off x="7185109" y="4152583"/>
              <a:ext cx="1000940" cy="153375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7" name="Bent Arrow 9"/>
            <p:cNvSpPr/>
            <p:nvPr/>
          </p:nvSpPr>
          <p:spPr>
            <a:xfrm rot="9578834">
              <a:off x="7160919" y="3219192"/>
              <a:ext cx="1000940" cy="153375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378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EC850D8D-B775-4D85-946D-35E3FA1CA480}"/>
              </a:ext>
            </a:extLst>
          </p:cNvPr>
          <p:cNvSpPr/>
          <p:nvPr/>
        </p:nvSpPr>
        <p:spPr bwMode="auto">
          <a:xfrm>
            <a:off x="4265613" y="807603"/>
            <a:ext cx="3657600" cy="3657600"/>
          </a:xfrm>
          <a:prstGeom prst="ellipse">
            <a:avLst/>
          </a:prstGeom>
          <a:solidFill>
            <a:schemeClr val="bg2">
              <a:alpha val="50000"/>
            </a:schemeClr>
          </a:solidFill>
          <a:ln w="19050">
            <a:solidFill>
              <a:schemeClr val="bg2">
                <a:alpha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5400" dirty="0"/>
              <a:t>Live Exercises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164FCD-7800-435E-869A-D8FA4DBBE2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8012" y="394224"/>
            <a:ext cx="3124201" cy="383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78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bg-BG" sz="4000" b="1" dirty="0"/>
          </a:p>
          <a:p>
            <a:pPr marL="0" indent="0" algn="ctr">
              <a:buNone/>
            </a:pPr>
            <a:r>
              <a:rPr lang="en-US" sz="8800" b="1" u="sng" dirty="0">
                <a:solidFill>
                  <a:schemeClr val="bg1"/>
                </a:solidFill>
              </a:rPr>
              <a:t>sli.do</a:t>
            </a:r>
            <a:endParaRPr lang="bg-BG" sz="7200" b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9600" b="1" dirty="0" smtClean="0"/>
              <a:t>#php-web</a:t>
            </a:r>
            <a:endParaRPr lang="en-US" sz="9600" dirty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Have a Question?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83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8992" y="5257800"/>
            <a:ext cx="10958928" cy="768084"/>
          </a:xfrm>
        </p:spPr>
        <p:txBody>
          <a:bodyPr/>
          <a:lstStyle/>
          <a:p>
            <a:r>
              <a:rPr lang="en-US" dirty="0" smtClean="0"/>
              <a:t>Working with Forms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60200" y="6397625"/>
            <a:ext cx="428625" cy="307975"/>
          </a:xfrm>
        </p:spPr>
        <p:txBody>
          <a:bodyPr/>
          <a:lstStyle/>
          <a:p>
            <a:fld id="{C014DD1E-5D91-48A3-AD6D-45FBA980D106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694" y="609600"/>
            <a:ext cx="3809524" cy="41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3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108000" tIns="36000" rIns="108000" bIns="36000" anchor="t" anchorCtr="0">
            <a:noAutofit/>
          </a:bodyPr>
          <a:lstStyle/>
          <a:p>
            <a:pPr marL="304747" marR="0" lvl="0" indent="-304747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Noto Sans Symbols"/>
              <a:buChar char="▪"/>
            </a:pPr>
            <a:r>
              <a:rPr lang="en-US" sz="34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Forms</a:t>
            </a:r>
            <a:r>
              <a:rPr lang="en-US" sz="3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allow the user to enter data that is sent to a server </a:t>
            </a:r>
            <a:r>
              <a:rPr lang="en-US" sz="34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for</a:t>
            </a:r>
            <a:br>
              <a:rPr lang="en-US" sz="34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34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processing </a:t>
            </a:r>
            <a:r>
              <a:rPr lang="en-US" sz="34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via HTTP request methods</a:t>
            </a:r>
          </a:p>
          <a:p>
            <a:pPr marL="609493" marR="0" lvl="1" indent="-241192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Noto Sans Symbols"/>
              <a:buChar char="▪"/>
            </a:pPr>
            <a:r>
              <a:rPr lang="en-US" sz="32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The most used HTTP request methods: </a:t>
            </a:r>
            <a:r>
              <a:rPr lang="en-US" sz="3200" b="1" i="0" u="none" strike="noStrike" cap="none" dirty="0">
                <a:solidFill>
                  <a:schemeClr val="bg1"/>
                </a:solidFill>
                <a:latin typeface="Consolas"/>
                <a:ea typeface="Consolas"/>
                <a:cs typeface="Consolas"/>
                <a:sym typeface="Consolas"/>
              </a:rPr>
              <a:t>GET</a:t>
            </a:r>
            <a:r>
              <a:rPr lang="en-US" sz="32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3200" b="1" i="0" u="none" strike="noStrike" cap="none" dirty="0">
                <a:solidFill>
                  <a:schemeClr val="bg1"/>
                </a:solidFill>
                <a:latin typeface="Consolas"/>
                <a:ea typeface="Consolas"/>
                <a:cs typeface="Consolas"/>
                <a:sym typeface="Consolas"/>
              </a:rPr>
              <a:t>POST</a:t>
            </a:r>
          </a:p>
          <a:p>
            <a:pPr marL="304747" marR="0" lvl="0" indent="-304747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Noto Sans Symbols"/>
              <a:buChar char="▪"/>
            </a:pPr>
            <a:r>
              <a:rPr lang="en-US" sz="34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In PHP the posted form data is stored in </a:t>
            </a:r>
            <a:r>
              <a:rPr lang="en-US" sz="34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n-US" sz="3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00" b="1" i="0" u="none" strike="noStrike" cap="none" dirty="0" smtClean="0">
                <a:solidFill>
                  <a:schemeClr val="bg1"/>
                </a:solidFill>
                <a:latin typeface="Consolas"/>
                <a:ea typeface="Consolas"/>
                <a:cs typeface="Consolas"/>
                <a:sym typeface="Consolas"/>
              </a:rPr>
              <a:t>$_</a:t>
            </a:r>
            <a:r>
              <a:rPr lang="en-US" sz="3400" b="1" i="0" u="none" strike="noStrike" cap="none" dirty="0">
                <a:solidFill>
                  <a:schemeClr val="bg1"/>
                </a:solidFill>
                <a:latin typeface="Consolas"/>
                <a:ea typeface="Consolas"/>
                <a:cs typeface="Consolas"/>
                <a:sym typeface="Consolas"/>
              </a:rPr>
              <a:t>GET</a:t>
            </a:r>
            <a:r>
              <a:rPr lang="en-US" sz="34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or</a:t>
            </a:r>
            <a:r>
              <a:rPr lang="en-US" sz="3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4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400" b="1" i="0" u="none" strike="noStrike" cap="none" dirty="0" smtClean="0">
                <a:solidFill>
                  <a:schemeClr val="bg1"/>
                </a:solidFill>
                <a:latin typeface="Consolas"/>
                <a:ea typeface="Consolas"/>
                <a:cs typeface="Consolas"/>
                <a:sym typeface="Consolas"/>
              </a:rPr>
              <a:t>$_</a:t>
            </a:r>
            <a:r>
              <a:rPr lang="en-US" sz="3400" b="1" i="0" u="none" strike="noStrike" cap="none" dirty="0">
                <a:solidFill>
                  <a:schemeClr val="bg1"/>
                </a:solidFill>
                <a:latin typeface="Consolas"/>
                <a:ea typeface="Consolas"/>
                <a:cs typeface="Consolas"/>
                <a:sym typeface="Consolas"/>
              </a:rPr>
              <a:t>POST</a:t>
            </a:r>
            <a:r>
              <a:rPr lang="en-US" sz="3400" b="0" i="0" u="none" strike="noStrike" cap="none" dirty="0">
                <a:solidFill>
                  <a:srgbClr val="F3CC5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associative arrays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108000" tIns="36000" rIns="108000" bIns="36000" anchor="ctr" anchorCtr="0">
            <a:noAutofit/>
          </a:bodyPr>
          <a:lstStyle/>
          <a:p>
            <a:pPr marL="0" marR="0" lvl="0" indent="-254000" algn="l" rtl="0">
              <a:lnSpc>
                <a:spcPct val="90000"/>
              </a:lnSpc>
              <a:spcBef>
                <a:spcPts val="0"/>
              </a:spcBef>
              <a:buClr>
                <a:srgbClr val="F3BE60"/>
              </a:buClr>
              <a:buSzPct val="100000"/>
              <a:buFont typeface="Calibri"/>
              <a:buNone/>
            </a:pPr>
            <a:r>
              <a:rPr lang="en-US" sz="4000" b="1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HTTP Forms - </a:t>
            </a:r>
            <a:r>
              <a:rPr lang="en-US" sz="40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Request Methods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62274" y="4363143"/>
            <a:ext cx="10671176" cy="224676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700" b="1" noProof="1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&lt;form&gt;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700" b="1" noProof="1">
                <a:solidFill>
                  <a:srgbClr val="FBEEC9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sz="2700" b="1" noProof="1">
                <a:latin typeface="Consolas" pitchFamily="49" charset="0"/>
                <a:cs typeface="Consolas" pitchFamily="49" charset="0"/>
              </a:rPr>
              <a:t>First name: &lt;</a:t>
            </a:r>
            <a:r>
              <a:rPr lang="en-US" sz="2700" b="1" noProof="1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input</a:t>
            </a:r>
            <a:r>
              <a:rPr lang="en-US" sz="2700" b="1" noProof="1">
                <a:solidFill>
                  <a:srgbClr val="FBEEC9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700" b="1" noProof="1">
                <a:latin typeface="Consolas" pitchFamily="49" charset="0"/>
                <a:cs typeface="Consolas" pitchFamily="49" charset="0"/>
              </a:rPr>
              <a:t>type="</a:t>
            </a:r>
            <a:r>
              <a:rPr lang="en-US" sz="2700" b="1" noProof="1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text</a:t>
            </a:r>
            <a:r>
              <a:rPr lang="en-US" sz="2700" b="1" noProof="1">
                <a:latin typeface="Consolas" pitchFamily="49" charset="0"/>
                <a:cs typeface="Consolas" pitchFamily="49" charset="0"/>
              </a:rPr>
              <a:t>" name="firstname"&gt;&lt;br&gt;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700" b="1" noProof="1">
                <a:solidFill>
                  <a:srgbClr val="FBEEC9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sz="2700" b="1" noProof="1">
                <a:latin typeface="Consolas" pitchFamily="49" charset="0"/>
                <a:cs typeface="Consolas" pitchFamily="49" charset="0"/>
              </a:rPr>
              <a:t>Last name: &lt;</a:t>
            </a:r>
            <a:r>
              <a:rPr lang="en-US" sz="2700" b="1" noProof="1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input</a:t>
            </a:r>
            <a:r>
              <a:rPr lang="en-US" sz="2700" b="1" noProof="1">
                <a:solidFill>
                  <a:srgbClr val="FBEEC9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700" b="1" noProof="1">
                <a:latin typeface="Consolas" pitchFamily="49" charset="0"/>
                <a:cs typeface="Consolas" pitchFamily="49" charset="0"/>
              </a:rPr>
              <a:t>type="</a:t>
            </a:r>
            <a:r>
              <a:rPr lang="en-US" sz="2700" b="1" noProof="1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text</a:t>
            </a:r>
            <a:r>
              <a:rPr lang="en-US" sz="2700" b="1" noProof="1">
                <a:latin typeface="Consolas" pitchFamily="49" charset="0"/>
                <a:cs typeface="Consolas" pitchFamily="49" charset="0"/>
              </a:rPr>
              <a:t>" name="lastname"&gt;&lt;br&gt;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700" b="1" noProof="1">
                <a:solidFill>
                  <a:srgbClr val="FBEEC9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sz="2700" b="1" noProof="1">
                <a:latin typeface="Consolas" pitchFamily="49" charset="0"/>
                <a:cs typeface="Consolas" pitchFamily="49" charset="0"/>
              </a:rPr>
              <a:t>&lt;</a:t>
            </a:r>
            <a:r>
              <a:rPr lang="en-US" sz="2700" b="1" noProof="1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input</a:t>
            </a:r>
            <a:r>
              <a:rPr lang="en-US" sz="2700" b="1" noProof="1">
                <a:solidFill>
                  <a:srgbClr val="FBEEC9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700" b="1" noProof="1">
                <a:latin typeface="Consolas" pitchFamily="49" charset="0"/>
                <a:cs typeface="Consolas" pitchFamily="49" charset="0"/>
              </a:rPr>
              <a:t>type="</a:t>
            </a:r>
            <a:r>
              <a:rPr lang="en-US" sz="2700" b="1" noProof="1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submit</a:t>
            </a:r>
            <a:r>
              <a:rPr lang="en-US" sz="2700" b="1" noProof="1">
                <a:latin typeface="Consolas" pitchFamily="49" charset="0"/>
                <a:cs typeface="Consolas" pitchFamily="49" charset="0"/>
              </a:rPr>
              <a:t>" value="Submit"&gt;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700" b="1" noProof="1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&lt;/form&gt;</a:t>
            </a:r>
          </a:p>
        </p:txBody>
      </p:sp>
    </p:spTree>
    <p:extLst>
      <p:ext uri="{BB962C8B-B14F-4D97-AF65-F5344CB8AC3E}">
        <p14:creationId xmlns:p14="http://schemas.microsoft.com/office/powerpoint/2010/main" val="422425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108000" tIns="36000" rIns="108000" bIns="36000" anchor="t" anchorCtr="0">
            <a:noAutofit/>
          </a:bodyPr>
          <a:lstStyle/>
          <a:p>
            <a:pPr marL="304747" marR="0" lvl="0" indent="-304747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Noto Sans Symbols"/>
              <a:buChar char="▪"/>
            </a:pPr>
            <a:r>
              <a:rPr lang="en-US" sz="34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HTTP</a:t>
            </a:r>
            <a:r>
              <a:rPr lang="en-US" sz="3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GET</a:t>
            </a:r>
          </a:p>
          <a:p>
            <a:pPr marL="609493" marR="0" lvl="1" indent="-241192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Noto Sans Symbols"/>
              <a:buChar char="▪"/>
            </a:pPr>
            <a:r>
              <a:rPr lang="en-US" sz="32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Retrieves</a:t>
            </a:r>
            <a:r>
              <a:rPr lang="en-US" sz="3200" b="0" i="0" u="none" strike="noStrike" cap="none" dirty="0">
                <a:solidFill>
                  <a:srgbClr val="F3CC5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r>
              <a:rPr lang="en-US" sz="3200" b="0" i="0" u="none" strike="noStrike" cap="none" dirty="0">
                <a:solidFill>
                  <a:srgbClr val="F3CC5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from the server </a:t>
            </a:r>
            <a:r>
              <a:rPr lang="en-US" sz="32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from</a:t>
            </a:r>
            <a:r>
              <a:rPr lang="en-US" sz="3200" b="0" i="0" u="none" strike="noStrike" cap="none" dirty="0">
                <a:solidFill>
                  <a:srgbClr val="F3CC5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given</a:t>
            </a:r>
            <a:r>
              <a:rPr lang="en-US" sz="3200" b="0" i="0" u="none" strike="noStrike" cap="none" dirty="0">
                <a:solidFill>
                  <a:srgbClr val="F3CC5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URL</a:t>
            </a:r>
          </a:p>
          <a:p>
            <a:pPr marL="304747" marR="0" lvl="0" indent="-304747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Noto Sans Symbols"/>
              <a:buChar char="▪"/>
            </a:pPr>
            <a:r>
              <a:rPr lang="en-US" sz="34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The form data is stored in </a:t>
            </a:r>
            <a:r>
              <a:rPr lang="en-US" sz="3400" b="1" i="0" u="none" strike="noStrike" cap="none" dirty="0">
                <a:solidFill>
                  <a:schemeClr val="bg1"/>
                </a:solidFill>
                <a:latin typeface="Consolas"/>
                <a:ea typeface="Consolas"/>
                <a:cs typeface="Consolas"/>
                <a:sym typeface="Consolas"/>
              </a:rPr>
              <a:t>$_GET</a:t>
            </a:r>
            <a:r>
              <a:rPr lang="en-US" sz="3400" b="1" i="0" u="none" strike="noStrike" cap="none" dirty="0">
                <a:solidFill>
                  <a:srgbClr val="F3CC5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associative array</a:t>
            </a:r>
          </a:p>
          <a:p>
            <a:pPr marL="304747" marR="0" lvl="0" indent="-304747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Noto Sans Symbols"/>
              <a:buChar char="▪"/>
            </a:pPr>
            <a:r>
              <a:rPr lang="en-US" sz="34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The whole query string can be accessed using </a:t>
            </a:r>
            <a:r>
              <a:rPr lang="en-US" sz="34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4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3400" b="1" i="0" u="none" strike="noStrike" cap="none" dirty="0" smtClean="0">
                <a:solidFill>
                  <a:schemeClr val="bg1"/>
                </a:solidFill>
                <a:latin typeface="Consolas"/>
                <a:ea typeface="Consolas"/>
                <a:cs typeface="Consolas"/>
                <a:sym typeface="Consolas"/>
              </a:rPr>
              <a:t>$_</a:t>
            </a:r>
            <a:r>
              <a:rPr lang="en-US" sz="3400" b="1" i="0" u="none" strike="noStrike" cap="none" dirty="0">
                <a:solidFill>
                  <a:schemeClr val="bg1"/>
                </a:solidFill>
                <a:latin typeface="Consolas"/>
                <a:ea typeface="Consolas"/>
                <a:cs typeface="Consolas"/>
                <a:sym typeface="Consolas"/>
              </a:rPr>
              <a:t>SERVER['QUERY_STRING']</a:t>
            </a:r>
            <a:r>
              <a:rPr lang="en-US" sz="34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environment variable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108000" tIns="36000" rIns="108000" bIns="36000" anchor="ctr" anchorCtr="0">
            <a:noAutofit/>
          </a:bodyPr>
          <a:lstStyle/>
          <a:p>
            <a:pPr marL="0" marR="0" lvl="0" indent="-254000" algn="l" rtl="0">
              <a:lnSpc>
                <a:spcPct val="90000"/>
              </a:lnSpc>
              <a:spcBef>
                <a:spcPts val="0"/>
              </a:spcBef>
              <a:buClr>
                <a:srgbClr val="F3BE60"/>
              </a:buClr>
              <a:buSzPct val="100000"/>
              <a:buFont typeface="Calibri"/>
              <a:buNone/>
            </a:pPr>
            <a:r>
              <a:rPr lang="en-US" sz="40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GET Request Method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sldNum" sz="quarter" idx="13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lang="en-US"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Shape 173"/>
          <p:cNvSpPr txBox="1"/>
          <p:nvPr/>
        </p:nvSpPr>
        <p:spPr>
          <a:xfrm>
            <a:off x="673932" y="4648200"/>
            <a:ext cx="10456785" cy="1643527"/>
          </a:xfrm>
          <a:prstGeom prst="rect">
            <a:avLst/>
          </a:prstGeom>
          <a:solidFill>
            <a:srgbClr val="D9D4C6">
              <a:alpha val="24705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&lt;form method="get" action="index.php"&gt;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     …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&lt;/form&gt;</a:t>
            </a:r>
          </a:p>
        </p:txBody>
      </p:sp>
      <p:pic>
        <p:nvPicPr>
          <p:cNvPr id="9" name="Shape 1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59173" y="4683382"/>
            <a:ext cx="1471544" cy="1573161"/>
          </a:xfrm>
          <a:prstGeom prst="roundRect">
            <a:avLst>
              <a:gd name="adj" fmla="val 634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28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108000" tIns="36000" rIns="108000" bIns="36000" anchor="ctr" anchorCtr="0">
            <a:noAutofit/>
          </a:bodyPr>
          <a:lstStyle/>
          <a:p>
            <a:pPr marL="0" marR="0" lvl="0" indent="-254000" algn="l" rtl="0">
              <a:lnSpc>
                <a:spcPct val="90000"/>
              </a:lnSpc>
              <a:spcBef>
                <a:spcPts val="0"/>
              </a:spcBef>
              <a:buClr>
                <a:srgbClr val="F3BE60"/>
              </a:buClr>
              <a:buSzPct val="100000"/>
              <a:buFont typeface="Calibri"/>
              <a:buNone/>
            </a:pPr>
            <a:r>
              <a:rPr lang="en-US" sz="40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GET Request Method – Example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sldNum" sz="quarter" idx="13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lang="en-US"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Shape 181"/>
          <p:cNvSpPr txBox="1"/>
          <p:nvPr/>
        </p:nvSpPr>
        <p:spPr>
          <a:xfrm>
            <a:off x="498167" y="1295400"/>
            <a:ext cx="11176866" cy="1862048"/>
          </a:xfrm>
          <a:prstGeom prst="rect">
            <a:avLst/>
          </a:prstGeom>
          <a:solidFill>
            <a:srgbClr val="D9D4C6">
              <a:alpha val="24705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&lt;form method="</a:t>
            </a:r>
            <a:r>
              <a:rPr lang="en-US" sz="2400" b="1" i="0" u="none" strike="noStrike" cap="none" dirty="0">
                <a:solidFill>
                  <a:schemeClr val="bg1"/>
                </a:solidFill>
                <a:latin typeface="Consolas"/>
                <a:ea typeface="Consolas"/>
                <a:cs typeface="Consolas"/>
                <a:sym typeface="Consolas"/>
              </a:rPr>
              <a:t>get</a:t>
            </a:r>
            <a:r>
              <a:rPr lang="en-US" sz="24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"&gt;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    Name: &lt;input type="text" name="name" /&gt;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    Age: &lt;input type="text" name="age" /&gt;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    &lt;input type="submit" /&gt;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&lt;/form&gt;</a:t>
            </a:r>
          </a:p>
        </p:txBody>
      </p:sp>
      <p:sp>
        <p:nvSpPr>
          <p:cNvPr id="182" name="Shape 182"/>
          <p:cNvSpPr txBox="1"/>
          <p:nvPr/>
        </p:nvSpPr>
        <p:spPr>
          <a:xfrm>
            <a:off x="498167" y="3586659"/>
            <a:ext cx="11176866" cy="2569934"/>
          </a:xfrm>
          <a:prstGeom prst="rect">
            <a:avLst/>
          </a:prstGeom>
          <a:solidFill>
            <a:srgbClr val="D9D4C6">
              <a:alpha val="24705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3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&lt;?php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3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// Check the keys "name" or "age" exist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3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if (isset($_GET["name"]) || isset($_GET["age"])) {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3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    echo "Welcome " . </a:t>
            </a:r>
            <a:r>
              <a:rPr lang="en-US" sz="2300" b="1" i="0" u="none" strike="noStrike" cap="none" dirty="0">
                <a:solidFill>
                  <a:schemeClr val="bg1"/>
                </a:solidFill>
                <a:latin typeface="Consolas"/>
                <a:ea typeface="Consolas"/>
                <a:cs typeface="Consolas"/>
                <a:sym typeface="Consolas"/>
              </a:rPr>
              <a:t>htmlspecialchars</a:t>
            </a:r>
            <a:r>
              <a:rPr lang="en-US" sz="23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($_GET['name']) . ". &lt;br /&gt;";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3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    echo "You are " . </a:t>
            </a:r>
            <a:r>
              <a:rPr lang="en-US" sz="2300" b="1" i="0" u="none" strike="noStrike" cap="none" dirty="0">
                <a:solidFill>
                  <a:schemeClr val="bg1"/>
                </a:solidFill>
                <a:latin typeface="Consolas"/>
                <a:ea typeface="Consolas"/>
                <a:cs typeface="Consolas"/>
                <a:sym typeface="Consolas"/>
              </a:rPr>
              <a:t>htmlspecialchars</a:t>
            </a:r>
            <a:r>
              <a:rPr lang="en-US" sz="23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($_GET['age']). " years old.";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3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}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3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?&gt;</a:t>
            </a:r>
          </a:p>
        </p:txBody>
      </p:sp>
    </p:spTree>
    <p:extLst>
      <p:ext uri="{BB962C8B-B14F-4D97-AF65-F5344CB8AC3E}">
        <p14:creationId xmlns:p14="http://schemas.microsoft.com/office/powerpoint/2010/main" val="378199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108000" tIns="36000" rIns="108000" bIns="36000" anchor="t" anchorCtr="0">
            <a:noAutofit/>
          </a:bodyPr>
          <a:lstStyle/>
          <a:p>
            <a:pPr marL="304747" marR="0" lvl="0" indent="-304747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Noto Sans Symbols"/>
              <a:buChar char="▪"/>
            </a:pPr>
            <a:r>
              <a:rPr lang="en-US" sz="34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n-US" sz="3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POST</a:t>
            </a:r>
            <a:r>
              <a:rPr lang="en-US" sz="3400" b="0" i="0" u="none" strike="noStrike" cap="none" dirty="0">
                <a:solidFill>
                  <a:srgbClr val="F3CC5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method</a:t>
            </a:r>
            <a:r>
              <a:rPr lang="en-US" sz="3400" b="0" i="0" u="none" strike="noStrike" cap="none" dirty="0">
                <a:solidFill>
                  <a:srgbClr val="F3CC5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transfers data in the HTTP body</a:t>
            </a:r>
          </a:p>
          <a:p>
            <a:pPr marL="609493" marR="0" lvl="1" indent="-241192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Noto Sans Symbols"/>
              <a:buChar char="▪"/>
            </a:pPr>
            <a:r>
              <a:rPr lang="en-US" sz="32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Not appended to the query string</a:t>
            </a:r>
          </a:p>
          <a:p>
            <a:pPr marL="304747" marR="0" lvl="0" indent="-304747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Noto Sans Symbols"/>
              <a:buChar char="▪"/>
            </a:pPr>
            <a:r>
              <a:rPr lang="en-US" sz="34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The posted data is stored in </a:t>
            </a:r>
            <a:r>
              <a:rPr lang="en-US" sz="3400" b="1" i="0" u="none" strike="noStrike" cap="none" dirty="0">
                <a:solidFill>
                  <a:schemeClr val="bg1"/>
                </a:solidFill>
                <a:latin typeface="Consolas"/>
                <a:ea typeface="Consolas"/>
                <a:cs typeface="Consolas"/>
                <a:sym typeface="Consolas"/>
              </a:rPr>
              <a:t>$_POST</a:t>
            </a:r>
            <a:r>
              <a:rPr lang="en-US" sz="3400" b="1" i="0" u="none" strike="noStrike" cap="none" dirty="0">
                <a:solidFill>
                  <a:srgbClr val="F3CC5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associative array</a:t>
            </a:r>
          </a:p>
          <a:p>
            <a:pPr marL="304747" marR="0" lvl="0" indent="-304747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Noto Sans Symbols"/>
              <a:buChar char="▪"/>
            </a:pPr>
            <a:r>
              <a:rPr lang="en-US" sz="34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By using </a:t>
            </a:r>
            <a:r>
              <a:rPr lang="en-US" sz="34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https://</a:t>
            </a:r>
            <a:r>
              <a:rPr lang="en-US" sz="3400" b="0" i="0" u="none" strike="noStrike" cap="none" dirty="0">
                <a:solidFill>
                  <a:srgbClr val="F3CC5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you can protect your posted data</a:t>
            </a:r>
          </a:p>
          <a:p>
            <a:pPr marL="304747" marR="0" lvl="0" indent="-304747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Noto Sans Symbols"/>
              <a:buChar char="▪"/>
            </a:pPr>
            <a:r>
              <a:rPr lang="en-US" sz="34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POST can send text and binary data, e.g. upload files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108000" tIns="36000" rIns="108000" bIns="36000" anchor="ctr" anchorCtr="0">
            <a:noAutofit/>
          </a:bodyPr>
          <a:lstStyle/>
          <a:p>
            <a:pPr marL="0" marR="0" lvl="0" indent="-254000" algn="l" rtl="0">
              <a:lnSpc>
                <a:spcPct val="90000"/>
              </a:lnSpc>
              <a:spcBef>
                <a:spcPts val="0"/>
              </a:spcBef>
              <a:buClr>
                <a:srgbClr val="F3BE60"/>
              </a:buClr>
              <a:buSzPct val="1000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POST Request Method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sldNum" sz="quarter" idx="13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34</a:t>
            </a:fld>
            <a:endParaRPr lang="en-US"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Shape 190"/>
          <p:cNvSpPr txBox="1"/>
          <p:nvPr/>
        </p:nvSpPr>
        <p:spPr>
          <a:xfrm>
            <a:off x="858207" y="4710798"/>
            <a:ext cx="10456785" cy="1643527"/>
          </a:xfrm>
          <a:prstGeom prst="rect">
            <a:avLst/>
          </a:prstGeom>
          <a:solidFill>
            <a:srgbClr val="D9D4C6">
              <a:alpha val="24705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&lt;form method="</a:t>
            </a:r>
            <a:r>
              <a:rPr lang="en-US" sz="2800" b="1" i="0" u="none" strike="noStrike" cap="none" dirty="0">
                <a:solidFill>
                  <a:schemeClr val="bg1"/>
                </a:solidFill>
                <a:latin typeface="Consolas"/>
                <a:ea typeface="Consolas"/>
                <a:cs typeface="Consolas"/>
                <a:sym typeface="Consolas"/>
              </a:rPr>
              <a:t>post</a:t>
            </a:r>
            <a:r>
              <a:rPr lang="en-US" sz="28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" action="index.php"&gt;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     …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&lt;/form&gt;</a:t>
            </a:r>
          </a:p>
        </p:txBody>
      </p:sp>
      <p:pic>
        <p:nvPicPr>
          <p:cNvPr id="191" name="Shape 1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21407" y="4760742"/>
            <a:ext cx="1593585" cy="1593585"/>
          </a:xfrm>
          <a:prstGeom prst="roundRect">
            <a:avLst>
              <a:gd name="adj" fmla="val 1048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976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108000" tIns="36000" rIns="108000" bIns="36000" anchor="ctr" anchorCtr="0">
            <a:noAutofit/>
          </a:bodyPr>
          <a:lstStyle/>
          <a:p>
            <a:pPr marL="0" marR="0" lvl="0" indent="-254000" algn="l" rtl="0">
              <a:lnSpc>
                <a:spcPct val="90000"/>
              </a:lnSpc>
              <a:spcBef>
                <a:spcPts val="0"/>
              </a:spcBef>
              <a:buClr>
                <a:srgbClr val="F3BE60"/>
              </a:buClr>
              <a:buSzPct val="1000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POST Request Method – Example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sldNum" sz="quarter" idx="13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35</a:t>
            </a:fld>
            <a:endParaRPr lang="en-US"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Shape 198"/>
          <p:cNvSpPr txBox="1"/>
          <p:nvPr/>
        </p:nvSpPr>
        <p:spPr>
          <a:xfrm>
            <a:off x="408158" y="1259585"/>
            <a:ext cx="11356884" cy="1862048"/>
          </a:xfrm>
          <a:prstGeom prst="rect">
            <a:avLst/>
          </a:prstGeom>
          <a:solidFill>
            <a:srgbClr val="D9D4C6">
              <a:alpha val="24705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3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&lt;form method="</a:t>
            </a:r>
            <a:r>
              <a:rPr lang="en-US" sz="2300" b="1" i="0" u="none" strike="noStrike" cap="none" dirty="0">
                <a:solidFill>
                  <a:schemeClr val="bg1"/>
                </a:solidFill>
                <a:latin typeface="Consolas"/>
                <a:ea typeface="Consolas"/>
                <a:cs typeface="Consolas"/>
                <a:sym typeface="Consolas"/>
              </a:rPr>
              <a:t>post</a:t>
            </a:r>
            <a:r>
              <a:rPr lang="en-US" sz="23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"&gt;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3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    Name: &lt;input type="text" name="name" /&gt;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3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    Age: &lt;input type="text" name="age" /&gt;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3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    &lt;input type="submit" /&gt;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3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&lt;/form&gt;</a:t>
            </a:r>
          </a:p>
        </p:txBody>
      </p:sp>
      <p:sp>
        <p:nvSpPr>
          <p:cNvPr id="199" name="Shape 199"/>
          <p:cNvSpPr txBox="1"/>
          <p:nvPr/>
        </p:nvSpPr>
        <p:spPr>
          <a:xfrm>
            <a:off x="408158" y="3586659"/>
            <a:ext cx="11356884" cy="2569934"/>
          </a:xfrm>
          <a:prstGeom prst="rect">
            <a:avLst/>
          </a:prstGeom>
          <a:solidFill>
            <a:srgbClr val="D9D4C6">
              <a:alpha val="24705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3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&lt;?php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300" b="1" i="0" u="none" strike="noStrike" cap="none" dirty="0" smtClean="0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// </a:t>
            </a:r>
            <a:r>
              <a:rPr lang="en-US" sz="2300" b="1" i="0" u="none" strike="noStrike" cap="none" dirty="0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Check the keys "name" or "age" exist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300" b="1" i="0" u="none" strike="noStrike" cap="none" dirty="0" smtClean="0">
                <a:latin typeface="Consolas"/>
                <a:ea typeface="Consolas"/>
                <a:cs typeface="Consolas"/>
                <a:sym typeface="Consolas"/>
              </a:rPr>
              <a:t>if </a:t>
            </a:r>
            <a:r>
              <a:rPr lang="en-US" sz="23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(isset($_POST["name"]) || isset($_POST["age"])) {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3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    echo "Welcome " . </a:t>
            </a:r>
            <a:r>
              <a:rPr lang="en-US" sz="2300" b="1" i="0" u="none" strike="noStrike" cap="none" dirty="0">
                <a:solidFill>
                  <a:schemeClr val="bg1"/>
                </a:solidFill>
                <a:latin typeface="Consolas"/>
                <a:ea typeface="Consolas"/>
                <a:cs typeface="Consolas"/>
                <a:sym typeface="Consolas"/>
              </a:rPr>
              <a:t>htmlspecialchars</a:t>
            </a:r>
            <a:r>
              <a:rPr lang="en-US" sz="23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($_POST['name']) . ". &lt;br /&gt;";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3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    echo "You are " . </a:t>
            </a:r>
            <a:r>
              <a:rPr lang="en-US" sz="2300" b="1" i="0" u="none" strike="noStrike" cap="none" dirty="0">
                <a:solidFill>
                  <a:schemeClr val="bg1"/>
                </a:solidFill>
                <a:latin typeface="Consolas"/>
                <a:ea typeface="Consolas"/>
                <a:cs typeface="Consolas"/>
                <a:sym typeface="Consolas"/>
              </a:rPr>
              <a:t>htmlspecialchars</a:t>
            </a:r>
            <a:r>
              <a:rPr lang="en-US" sz="23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($_POST['age']). " years old.";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300" b="1" i="0" u="none" strike="noStrike" cap="none" dirty="0" smtClean="0">
                <a:latin typeface="Consolas"/>
                <a:ea typeface="Consolas"/>
                <a:cs typeface="Consolas"/>
                <a:sym typeface="Consolas"/>
              </a:rPr>
              <a:t>}</a:t>
            </a:r>
            <a:endParaRPr lang="en-US" sz="2300" b="1" i="0" u="none" strike="noStrike" cap="none"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3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?&gt;</a:t>
            </a:r>
          </a:p>
        </p:txBody>
      </p:sp>
    </p:spTree>
    <p:extLst>
      <p:ext uri="{BB962C8B-B14F-4D97-AF65-F5344CB8AC3E}">
        <p14:creationId xmlns:p14="http://schemas.microsoft.com/office/powerpoint/2010/main" val="164439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 animBg="1"/>
      <p:bldP spid="19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EC850D8D-B775-4D85-946D-35E3FA1CA480}"/>
              </a:ext>
            </a:extLst>
          </p:cNvPr>
          <p:cNvSpPr/>
          <p:nvPr/>
        </p:nvSpPr>
        <p:spPr bwMode="auto">
          <a:xfrm>
            <a:off x="4265613" y="807603"/>
            <a:ext cx="3657600" cy="3657600"/>
          </a:xfrm>
          <a:prstGeom prst="ellipse">
            <a:avLst/>
          </a:prstGeom>
          <a:solidFill>
            <a:schemeClr val="bg2">
              <a:alpha val="50000"/>
            </a:schemeClr>
          </a:solidFill>
          <a:ln w="19050">
            <a:solidFill>
              <a:schemeClr val="bg2">
                <a:alpha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5400" dirty="0"/>
              <a:t>Live Exercises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164FCD-7800-435E-869A-D8FA4DBBE2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8012" y="394224"/>
            <a:ext cx="3124201" cy="383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98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 idx="4294967295"/>
          </p:nvPr>
        </p:nvSpPr>
        <p:spPr>
          <a:xfrm>
            <a:off x="874711" y="5105400"/>
            <a:ext cx="10439400" cy="820738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anchor="b" anchorCtr="0">
            <a:noAutofit/>
          </a:bodyPr>
          <a:lstStyle/>
          <a:p>
            <a:pPr marL="0" marR="0" lvl="0" indent="-342900" algn="ctr" rtl="0">
              <a:lnSpc>
                <a:spcPct val="90000"/>
              </a:lnSpc>
              <a:spcBef>
                <a:spcPts val="0"/>
              </a:spcBef>
              <a:buClr>
                <a:srgbClr val="F3BE60"/>
              </a:buClr>
              <a:buSzPct val="100000"/>
              <a:buFont typeface="Calibri"/>
              <a:buNone/>
            </a:pPr>
            <a:r>
              <a:rPr lang="en-US" sz="54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HTML Escaping &amp; Data Validation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477" y="838200"/>
            <a:ext cx="6637868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6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108000" tIns="36000" rIns="108000" bIns="36000" anchor="t" anchorCtr="0">
            <a:noAutofit/>
          </a:bodyPr>
          <a:lstStyle/>
          <a:p>
            <a:pPr marL="304747" marR="0" lvl="0" indent="-304747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Noto Sans Symbols"/>
              <a:buChar char="▪"/>
            </a:pPr>
            <a:r>
              <a:rPr lang="en-US" sz="34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Suppose we run this PHP script:</a:t>
            </a:r>
          </a:p>
          <a:p>
            <a:pPr marL="304747" marR="0" lvl="0" indent="-304747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Noto Sans Symbols"/>
              <a:buNone/>
            </a:pPr>
            <a:endParaRPr sz="34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  <a:p>
            <a:pPr marL="304747" marR="0" lvl="0" indent="-304747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Noto Sans Symbols"/>
              <a:buNone/>
            </a:pPr>
            <a:endParaRPr sz="34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  <a:p>
            <a:pPr marL="304747" marR="0" lvl="0" indent="-304747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Noto Sans Symbols"/>
              <a:buNone/>
            </a:pPr>
            <a:endParaRPr sz="34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  <a:p>
            <a:pPr marL="304747" marR="0" lvl="0" indent="-304747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Noto Sans Symbols"/>
              <a:buNone/>
            </a:pPr>
            <a:endParaRPr sz="34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  <a:p>
            <a:pPr marL="304747" marR="0" lvl="0" indent="-304747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Noto Sans Symbols"/>
              <a:buNone/>
            </a:pPr>
            <a:endParaRPr sz="34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  <a:p>
            <a:pPr marL="304747" marR="0" lvl="0" indent="-304747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Noto Sans Symbols"/>
              <a:buChar char="▪"/>
            </a:pPr>
            <a:r>
              <a:rPr lang="en-US" sz="34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What if we enter the following in the input field?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108000" tIns="36000" rIns="108000" bIns="36000" anchor="ctr" anchorCtr="0">
            <a:noAutofit/>
          </a:bodyPr>
          <a:lstStyle/>
          <a:p>
            <a:pPr marL="0" marR="0" lvl="0" indent="-254000" algn="l" rtl="0">
              <a:lnSpc>
                <a:spcPct val="90000"/>
              </a:lnSpc>
              <a:spcBef>
                <a:spcPts val="0"/>
              </a:spcBef>
              <a:buClr>
                <a:srgbClr val="F3BE60"/>
              </a:buClr>
              <a:buSzPct val="1000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HTML Escaping: Motivation</a:t>
            </a:r>
          </a:p>
        </p:txBody>
      </p:sp>
      <p:sp>
        <p:nvSpPr>
          <p:cNvPr id="220" name="Shape 220"/>
          <p:cNvSpPr txBox="1">
            <a:spLocks noGrp="1"/>
          </p:cNvSpPr>
          <p:nvPr>
            <p:ph type="sldNum" sz="quarter" idx="13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38</a:t>
            </a:fld>
            <a:endParaRPr lang="en-US"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Shape 223"/>
          <p:cNvSpPr txBox="1"/>
          <p:nvPr/>
        </p:nvSpPr>
        <p:spPr>
          <a:xfrm>
            <a:off x="723193" y="1853825"/>
            <a:ext cx="10726814" cy="3200876"/>
          </a:xfrm>
          <a:prstGeom prst="rect">
            <a:avLst/>
          </a:prstGeom>
          <a:solidFill>
            <a:srgbClr val="D9D4C6">
              <a:alpha val="24705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&lt;form method="</a:t>
            </a:r>
            <a:r>
              <a:rPr lang="en-US" sz="2400" b="1" i="0" u="none" strike="noStrike" cap="none" dirty="0">
                <a:solidFill>
                  <a:schemeClr val="bg1"/>
                </a:solidFill>
                <a:latin typeface="Consolas"/>
                <a:ea typeface="Consolas"/>
                <a:cs typeface="Consolas"/>
                <a:sym typeface="Consolas"/>
              </a:rPr>
              <a:t>get</a:t>
            </a:r>
            <a:r>
              <a:rPr lang="en-US" sz="24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"&gt;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    Enter your name: &lt;input type="text" name="name" /&gt;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    &lt;input type="submit" /&gt;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&lt;/form&gt;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buSzPct val="25000"/>
              <a:buNone/>
            </a:pPr>
            <a:r>
              <a:rPr lang="en-US" sz="24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&lt;?php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if (isset($_GET["name"]))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   echo "Hello, " . $_GET["name"];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?&gt;</a:t>
            </a:r>
          </a:p>
        </p:txBody>
      </p:sp>
      <p:sp>
        <p:nvSpPr>
          <p:cNvPr id="224" name="Shape 224"/>
          <p:cNvSpPr txBox="1"/>
          <p:nvPr/>
        </p:nvSpPr>
        <p:spPr>
          <a:xfrm>
            <a:off x="723193" y="5994285"/>
            <a:ext cx="10726814" cy="461665"/>
          </a:xfrm>
          <a:prstGeom prst="rect">
            <a:avLst/>
          </a:prstGeom>
          <a:solidFill>
            <a:srgbClr val="D9D4C6">
              <a:alpha val="24705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&lt;script&gt;</a:t>
            </a:r>
            <a:r>
              <a:rPr lang="en-US" sz="2400" b="1" i="0" u="none" strike="noStrike" cap="none" dirty="0">
                <a:solidFill>
                  <a:schemeClr val="bg1"/>
                </a:solidFill>
                <a:latin typeface="Consolas"/>
                <a:ea typeface="Consolas"/>
                <a:cs typeface="Consolas"/>
                <a:sym typeface="Consolas"/>
              </a:rPr>
              <a:t>alert</a:t>
            </a:r>
            <a:r>
              <a:rPr lang="en-US" sz="24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('hi')&lt;/script&gt;</a:t>
            </a:r>
          </a:p>
        </p:txBody>
      </p:sp>
    </p:spTree>
    <p:extLst>
      <p:ext uri="{BB962C8B-B14F-4D97-AF65-F5344CB8AC3E}">
        <p14:creationId xmlns:p14="http://schemas.microsoft.com/office/powerpoint/2010/main" val="417304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108000" tIns="36000" rIns="108000" bIns="36000" anchor="t" anchorCtr="0">
            <a:noAutofit/>
          </a:bodyPr>
          <a:lstStyle/>
          <a:p>
            <a:pPr marL="304747" marR="0" lvl="0" indent="-304747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Noto Sans Symbols"/>
              <a:buChar char="▪"/>
            </a:pPr>
            <a:r>
              <a:rPr lang="en-US" sz="3400" b="1" i="0" u="none" strike="noStrike" cap="none" dirty="0">
                <a:solidFill>
                  <a:schemeClr val="bg1"/>
                </a:solidFill>
                <a:latin typeface="Consolas"/>
                <a:ea typeface="Consolas"/>
                <a:cs typeface="Consolas"/>
                <a:sym typeface="Consolas"/>
              </a:rPr>
              <a:t>htmlspecialchars(string)</a:t>
            </a:r>
          </a:p>
          <a:p>
            <a:pPr marL="609493" marR="0" lvl="1" indent="-241192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Noto Sans Symbols"/>
              <a:buChar char="▪"/>
            </a:pPr>
            <a:r>
              <a:rPr lang="en-US" sz="32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Converts HTML special characters to entities: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0" u="none" strike="noStrike" cap="none" dirty="0">
                <a:solidFill>
                  <a:schemeClr val="bg1"/>
                </a:solidFill>
                <a:latin typeface="Consolas"/>
                <a:ea typeface="Consolas"/>
                <a:cs typeface="Consolas"/>
                <a:sym typeface="Consolas"/>
              </a:rPr>
              <a:t>&amp;</a:t>
            </a:r>
            <a:r>
              <a:rPr lang="en-US" sz="32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0" u="none" strike="noStrike" cap="none" dirty="0">
                <a:solidFill>
                  <a:schemeClr val="bg1"/>
                </a:solidFill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-US" sz="32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0" u="none" strike="noStrike" cap="none" dirty="0">
                <a:solidFill>
                  <a:schemeClr val="bg1"/>
                </a:solidFill>
                <a:latin typeface="Consolas"/>
                <a:ea typeface="Consolas"/>
                <a:cs typeface="Consolas"/>
                <a:sym typeface="Consolas"/>
              </a:rPr>
              <a:t>'</a:t>
            </a:r>
            <a:r>
              <a:rPr lang="en-US" sz="32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0" u="none" strike="noStrike" cap="none" dirty="0">
                <a:solidFill>
                  <a:schemeClr val="bg1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sz="32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0" u="none" strike="noStrike" cap="none" dirty="0">
                <a:solidFill>
                  <a:schemeClr val="bg1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become</a:t>
            </a:r>
            <a:r>
              <a:rPr lang="en-US" sz="32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0" u="none" strike="noStrike" cap="none" dirty="0">
                <a:solidFill>
                  <a:schemeClr val="bg1"/>
                </a:solidFill>
                <a:latin typeface="Consolas"/>
                <a:ea typeface="Consolas"/>
                <a:cs typeface="Consolas"/>
                <a:sym typeface="Consolas"/>
              </a:rPr>
              <a:t>&amp;amp;</a:t>
            </a:r>
            <a:r>
              <a:rPr lang="en-US" sz="32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0" u="none" strike="noStrike" cap="none" dirty="0">
                <a:solidFill>
                  <a:schemeClr val="bg1"/>
                </a:solidFill>
                <a:latin typeface="Consolas"/>
                <a:ea typeface="Consolas"/>
                <a:cs typeface="Consolas"/>
                <a:sym typeface="Consolas"/>
              </a:rPr>
              <a:t>&amp;quote; &amp;#039; &amp;lt;</a:t>
            </a:r>
            <a:r>
              <a:rPr lang="en-US" sz="32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0" u="none" strike="noStrike" cap="none" dirty="0">
                <a:solidFill>
                  <a:schemeClr val="bg1"/>
                </a:solidFill>
                <a:latin typeface="Consolas"/>
                <a:ea typeface="Consolas"/>
                <a:cs typeface="Consolas"/>
                <a:sym typeface="Consolas"/>
              </a:rPr>
              <a:t>&amp;gt;</a:t>
            </a:r>
          </a:p>
          <a:p>
            <a:pPr marL="304747" marR="0" lvl="0" indent="-304747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Noto Sans Symbols"/>
              <a:buNone/>
            </a:pPr>
            <a:endParaRPr sz="3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108000" tIns="36000" rIns="108000" bIns="36000" anchor="ctr" anchorCtr="0">
            <a:noAutofit/>
          </a:bodyPr>
          <a:lstStyle/>
          <a:p>
            <a:pPr marL="0" marR="0" lvl="0" indent="-254000" algn="l" rtl="0">
              <a:lnSpc>
                <a:spcPct val="90000"/>
              </a:lnSpc>
              <a:spcBef>
                <a:spcPts val="0"/>
              </a:spcBef>
              <a:buClr>
                <a:srgbClr val="F3BE60"/>
              </a:buClr>
              <a:buSzPct val="1000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HTML Escaping: htmlspecialchars()</a:t>
            </a:r>
          </a:p>
        </p:txBody>
      </p:sp>
      <p:sp>
        <p:nvSpPr>
          <p:cNvPr id="229" name="Shape 229"/>
          <p:cNvSpPr txBox="1">
            <a:spLocks noGrp="1"/>
          </p:cNvSpPr>
          <p:nvPr>
            <p:ph type="sldNum" sz="quarter" idx="13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39</a:t>
            </a:fld>
            <a:endParaRPr lang="en-US"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Shape 232"/>
          <p:cNvSpPr txBox="1"/>
          <p:nvPr/>
        </p:nvSpPr>
        <p:spPr>
          <a:xfrm>
            <a:off x="723193" y="3158970"/>
            <a:ext cx="10726814" cy="3200876"/>
          </a:xfrm>
          <a:prstGeom prst="rect">
            <a:avLst/>
          </a:prstGeom>
          <a:solidFill>
            <a:srgbClr val="D9D4C6">
              <a:alpha val="24705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&lt;form method="</a:t>
            </a:r>
            <a:r>
              <a:rPr lang="en-US" sz="2400" b="1" i="0" u="none" strike="noStrike" cap="none" dirty="0">
                <a:solidFill>
                  <a:schemeClr val="bg1"/>
                </a:solidFill>
                <a:latin typeface="Consolas"/>
                <a:ea typeface="Consolas"/>
                <a:cs typeface="Consolas"/>
                <a:sym typeface="Consolas"/>
              </a:rPr>
              <a:t>get</a:t>
            </a:r>
            <a:r>
              <a:rPr lang="en-US" sz="24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"&gt;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    Enter your name: &lt;input type="text" name="name" /&gt;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    &lt;input type="submit" /&gt;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&lt;/form&gt;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buSzPct val="25000"/>
              <a:buNone/>
            </a:pPr>
            <a:r>
              <a:rPr lang="en-US" sz="24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&lt;?php</a:t>
            </a:r>
          </a:p>
          <a:p>
            <a:pPr lvl="1">
              <a:buSzPct val="25000"/>
            </a:pPr>
            <a:r>
              <a:rPr lang="en-US" sz="24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if (isset($_GET["name"]))</a:t>
            </a:r>
          </a:p>
          <a:p>
            <a:pPr lvl="1">
              <a:buSzPct val="25000"/>
            </a:pPr>
            <a:r>
              <a:rPr lang="en-US" sz="24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   echo "Hello, " . </a:t>
            </a:r>
            <a:r>
              <a:rPr lang="en-US" sz="2400" b="1" i="0" u="none" strike="noStrike" cap="none" dirty="0">
                <a:solidFill>
                  <a:schemeClr val="bg1"/>
                </a:solidFill>
                <a:latin typeface="Consolas"/>
                <a:ea typeface="Consolas"/>
                <a:cs typeface="Consolas"/>
                <a:sym typeface="Consolas"/>
              </a:rPr>
              <a:t>htmlspecialchars</a:t>
            </a:r>
            <a:r>
              <a:rPr lang="en-US" sz="24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($_GET["name"]);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?&gt;</a:t>
            </a:r>
          </a:p>
        </p:txBody>
      </p:sp>
    </p:spTree>
    <p:extLst>
      <p:ext uri="{BB962C8B-B14F-4D97-AF65-F5344CB8AC3E}">
        <p14:creationId xmlns:p14="http://schemas.microsoft.com/office/powerpoint/2010/main" val="276541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05032" y="4965428"/>
            <a:ext cx="9832975" cy="774700"/>
          </a:xfrm>
        </p:spPr>
        <p:txBody>
          <a:bodyPr>
            <a:normAutofit/>
          </a:bodyPr>
          <a:lstStyle/>
          <a:p>
            <a:pPr algn="ctr">
              <a:lnSpc>
                <a:spcPts val="5400"/>
              </a:lnSpc>
            </a:pPr>
            <a:r>
              <a:rPr lang="en-US" dirty="0"/>
              <a:t>HTTP Basics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4294967295"/>
          </p:nvPr>
        </p:nvSpPr>
        <p:spPr>
          <a:xfrm>
            <a:off x="1205032" y="5740128"/>
            <a:ext cx="9832975" cy="6889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Request and Responses</a:t>
            </a:r>
          </a:p>
        </p:txBody>
      </p:sp>
      <p:pic>
        <p:nvPicPr>
          <p:cNvPr id="3074" name="Picture 2" descr="&amp;Rcy;&amp;iecy;&amp;zcy;&amp;ucy;&amp;lcy;&amp;tcy;&amp;acy;&amp;tcy; &amp;scy; &amp;icy;&amp;zcy;&amp;ocy;&amp;bcy;&amp;rcy;&amp;acy;&amp;zhcy;&amp;iecy;&amp;ncy;&amp;icy;&amp;iecy; &amp;zcy;&amp;acy; http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2" y="842425"/>
            <a:ext cx="7217016" cy="373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3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108000" tIns="36000" rIns="108000" bIns="36000" anchor="t" anchorCtr="0">
            <a:noAutofit/>
          </a:bodyPr>
          <a:lstStyle/>
          <a:p>
            <a:pPr marL="304747" marR="0" lvl="0" indent="-304747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Noto Sans Symbols"/>
              <a:buChar char="▪"/>
            </a:pPr>
            <a:r>
              <a:rPr lang="en-US" sz="34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How and when the HTML escape?</a:t>
            </a:r>
          </a:p>
          <a:p>
            <a:pPr marL="609493" marR="0" lvl="1" indent="-241192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Noto Sans Symbols"/>
              <a:buChar char="▪"/>
            </a:pPr>
            <a:r>
              <a:rPr lang="en-US" sz="32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HTML escaping should be performed on </a:t>
            </a:r>
            <a:r>
              <a:rPr lang="en-US" sz="32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all data printed in an </a:t>
            </a:r>
            <a:r>
              <a:rPr lang="en-US" sz="3200" b="0" i="0" u="none" strike="noStrike" cap="none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00" b="0" i="0" u="none" strike="noStrike" cap="none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 strike="noStrike" cap="none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HTML </a:t>
            </a:r>
            <a:r>
              <a:rPr lang="en-US" sz="32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page</a:t>
            </a:r>
            <a:r>
              <a:rPr lang="en-US" sz="32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, that could contain HTML special chars</a:t>
            </a:r>
          </a:p>
          <a:p>
            <a:pPr marL="609493" marR="0" lvl="1" indent="-241192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Noto Sans Symbols"/>
              <a:buChar char="▪"/>
            </a:pPr>
            <a:r>
              <a:rPr lang="en-US" sz="32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Any other behavior is incorrect!</a:t>
            </a:r>
          </a:p>
          <a:p>
            <a:pPr marL="304747" marR="0" lvl="0" indent="-304747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Noto Sans Symbols"/>
              <a:buChar char="▪"/>
            </a:pPr>
            <a:r>
              <a:rPr lang="en-US" sz="34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Never escape data when you read it!</a:t>
            </a:r>
          </a:p>
          <a:p>
            <a:pPr marL="609493" marR="0" lvl="1" indent="-241192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Noto Sans Symbols"/>
              <a:buChar char="▪"/>
            </a:pPr>
            <a:r>
              <a:rPr lang="en-US" sz="32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Escape the data when you print it in a HTML page</a:t>
            </a:r>
          </a:p>
          <a:p>
            <a:pPr marL="304747" marR="0" lvl="0" indent="-304747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Noto Sans Symbols"/>
              <a:buChar char="▪"/>
            </a:pPr>
            <a:r>
              <a:rPr lang="en-US" sz="34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Never store HTML-escaped data in the database!</a:t>
            </a:r>
          </a:p>
          <a:p>
            <a:pPr marL="304747" marR="0" lvl="0" indent="-304747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Noto Sans Symbols"/>
              <a:buChar char="▪"/>
            </a:pPr>
            <a:r>
              <a:rPr lang="en-US" sz="34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Never perform double HTML </a:t>
            </a:r>
            <a:r>
              <a:rPr lang="en-US" sz="34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escaping</a:t>
            </a:r>
            <a:endParaRPr lang="en-US" sz="34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108000" tIns="36000" rIns="108000" bIns="36000" anchor="ctr" anchorCtr="0">
            <a:noAutofit/>
          </a:bodyPr>
          <a:lstStyle/>
          <a:p>
            <a:pPr marL="0" marR="0" lvl="0" indent="-254000" algn="l" rtl="0">
              <a:lnSpc>
                <a:spcPct val="90000"/>
              </a:lnSpc>
              <a:spcBef>
                <a:spcPts val="0"/>
              </a:spcBef>
              <a:buClr>
                <a:srgbClr val="F3BE60"/>
              </a:buClr>
              <a:buSzPct val="1000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Principles of HTML Escaping</a:t>
            </a:r>
          </a:p>
        </p:txBody>
      </p:sp>
      <p:sp>
        <p:nvSpPr>
          <p:cNvPr id="237" name="Shape 237"/>
          <p:cNvSpPr txBox="1">
            <a:spLocks noGrp="1"/>
          </p:cNvSpPr>
          <p:nvPr>
            <p:ph type="sldNum" sz="quarter" idx="13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40</a:t>
            </a:fld>
            <a:endParaRPr lang="en-US"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933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108000" tIns="36000" rIns="108000" bIns="36000" anchor="t" anchorCtr="0">
            <a:noAutofit/>
          </a:bodyPr>
          <a:lstStyle/>
          <a:p>
            <a:pPr marL="304747" marR="0" lvl="0" indent="-30474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Noto Sans Symbols"/>
              <a:buChar char="▪"/>
            </a:pPr>
            <a:r>
              <a:rPr lang="en-US" sz="34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Sample form that can submit HTML special characters:</a:t>
            </a:r>
          </a:p>
          <a:p>
            <a:pPr marL="304747" marR="0" lvl="0" indent="-304747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Noto Sans Symbols"/>
              <a:buNone/>
            </a:pPr>
            <a:endParaRPr sz="34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  <a:p>
            <a:pPr marL="304747" marR="0" lvl="0" indent="-304747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Noto Sans Symbols"/>
              <a:buNone/>
            </a:pPr>
            <a:endParaRPr sz="34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  <a:p>
            <a:pPr marL="304747" marR="0" lvl="0" indent="-304747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Noto Sans Symbols"/>
              <a:buNone/>
            </a:pPr>
            <a:endParaRPr sz="34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  <a:p>
            <a:pPr marL="304747" marR="0" lvl="0" indent="-304747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Noto Sans Symbols"/>
              <a:buChar char="▪"/>
            </a:pPr>
            <a:r>
              <a:rPr lang="en-US" sz="34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Example of </a:t>
            </a:r>
            <a:r>
              <a:rPr lang="en-US" sz="34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correct</a:t>
            </a:r>
            <a:r>
              <a:rPr lang="en-US" sz="34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 HTML escaping (data only!):</a:t>
            </a:r>
          </a:p>
        </p:txBody>
      </p:sp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108000" tIns="36000" rIns="108000" bIns="36000" anchor="ctr" anchorCtr="0">
            <a:noAutofit/>
          </a:bodyPr>
          <a:lstStyle/>
          <a:p>
            <a:pPr marL="0" marR="0" lvl="0" indent="-254000" algn="l" rtl="0">
              <a:lnSpc>
                <a:spcPct val="90000"/>
              </a:lnSpc>
              <a:spcBef>
                <a:spcPts val="0"/>
              </a:spcBef>
              <a:buClr>
                <a:srgbClr val="F3BE60"/>
              </a:buClr>
              <a:buSzPct val="1000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Example of Correct HTML Escaping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sldNum" sz="quarter" idx="13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41</a:t>
            </a:fld>
            <a:endParaRPr lang="en-US"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Shape 247"/>
          <p:cNvSpPr txBox="1"/>
          <p:nvPr/>
        </p:nvSpPr>
        <p:spPr>
          <a:xfrm>
            <a:off x="828827" y="1994355"/>
            <a:ext cx="10531170" cy="1569660"/>
          </a:xfrm>
          <a:prstGeom prst="rect">
            <a:avLst/>
          </a:prstGeom>
          <a:solidFill>
            <a:srgbClr val="D9D4C6">
              <a:alpha val="24705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&lt;form method="get"&gt;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  Name: &lt;input type="text" name="name" value="&amp;lt;br&amp;gt;" /&gt;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  &lt;input type="submit" /&gt;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&lt;/form&gt;</a:t>
            </a:r>
          </a:p>
        </p:txBody>
      </p:sp>
      <p:sp>
        <p:nvSpPr>
          <p:cNvPr id="248" name="Shape 248"/>
          <p:cNvSpPr txBox="1"/>
          <p:nvPr/>
        </p:nvSpPr>
        <p:spPr>
          <a:xfrm>
            <a:off x="828829" y="4644135"/>
            <a:ext cx="10531168" cy="1569660"/>
          </a:xfrm>
          <a:prstGeom prst="rect">
            <a:avLst/>
          </a:prstGeom>
          <a:solidFill>
            <a:srgbClr val="D9D4C6">
              <a:alpha val="24705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&lt;?php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if (isset($_GET["name"]))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   echo "Hi, &lt;i&gt;" . htmlspecialchars($_GET["name"] . "&lt;/i&gt;");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?&gt;</a:t>
            </a:r>
          </a:p>
        </p:txBody>
      </p:sp>
    </p:spTree>
    <p:extLst>
      <p:ext uri="{BB962C8B-B14F-4D97-AF65-F5344CB8AC3E}">
        <p14:creationId xmlns:p14="http://schemas.microsoft.com/office/powerpoint/2010/main" val="330692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108000" tIns="36000" rIns="108000" bIns="36000" anchor="t" anchorCtr="0">
            <a:noAutofit/>
          </a:bodyPr>
          <a:lstStyle/>
          <a:p>
            <a:pPr marL="304747" marR="0" lvl="0" indent="-30474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Noto Sans Symbols"/>
              <a:buChar char="▪"/>
            </a:pPr>
            <a:r>
              <a:rPr lang="en-US" sz="34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Sample form that can submit HTML special characters:</a:t>
            </a:r>
          </a:p>
          <a:p>
            <a:pPr marL="304747" marR="0" lvl="0" indent="-304747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Noto Sans Symbols"/>
              <a:buNone/>
            </a:pPr>
            <a:endParaRPr sz="34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  <a:p>
            <a:pPr marL="304747" marR="0" lvl="0" indent="-304747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Noto Sans Symbols"/>
              <a:buNone/>
            </a:pPr>
            <a:endParaRPr sz="34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  <a:p>
            <a:pPr marL="304747" marR="0" lvl="0" indent="-304747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Noto Sans Symbols"/>
              <a:buNone/>
            </a:pPr>
            <a:endParaRPr sz="34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  <a:p>
            <a:pPr marL="304747" marR="0" lvl="0" indent="-304747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Noto Sans Symbols"/>
              <a:buChar char="▪"/>
            </a:pPr>
            <a:r>
              <a:rPr lang="en-US" sz="34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Example of </a:t>
            </a:r>
            <a:r>
              <a:rPr lang="en-US" sz="34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incorrect</a:t>
            </a:r>
            <a:r>
              <a:rPr lang="en-US" sz="34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HTML escaping (don't escape everything):</a:t>
            </a:r>
          </a:p>
        </p:txBody>
      </p:sp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108000" tIns="36000" rIns="108000" bIns="36000" anchor="ctr" anchorCtr="0">
            <a:noAutofit/>
          </a:bodyPr>
          <a:lstStyle/>
          <a:p>
            <a:pPr marL="0" marR="0" lvl="0" indent="-254000" algn="l" rtl="0">
              <a:lnSpc>
                <a:spcPct val="90000"/>
              </a:lnSpc>
              <a:spcBef>
                <a:spcPts val="0"/>
              </a:spcBef>
              <a:buClr>
                <a:srgbClr val="F3BE60"/>
              </a:buClr>
              <a:buSzPct val="1000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Example of Incorrect HTML Escaping</a:t>
            </a:r>
          </a:p>
        </p:txBody>
      </p:sp>
      <p:sp>
        <p:nvSpPr>
          <p:cNvPr id="253" name="Shape 253"/>
          <p:cNvSpPr txBox="1">
            <a:spLocks noGrp="1"/>
          </p:cNvSpPr>
          <p:nvPr>
            <p:ph type="sldNum" sz="quarter" idx="13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42</a:t>
            </a:fld>
            <a:endParaRPr lang="en-US"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Shape 256"/>
          <p:cNvSpPr txBox="1"/>
          <p:nvPr/>
        </p:nvSpPr>
        <p:spPr>
          <a:xfrm>
            <a:off x="828827" y="1994355"/>
            <a:ext cx="10531170" cy="1569660"/>
          </a:xfrm>
          <a:prstGeom prst="rect">
            <a:avLst/>
          </a:prstGeom>
          <a:solidFill>
            <a:srgbClr val="D9D4C6">
              <a:alpha val="24705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&lt;form method="get"&gt;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  Name: &lt;input type="text" name="name" value="&amp;lt;br&amp;gt;" /&gt;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  &lt;input type="submit" /&gt;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&lt;/form&gt;</a:t>
            </a:r>
          </a:p>
        </p:txBody>
      </p:sp>
      <p:sp>
        <p:nvSpPr>
          <p:cNvPr id="257" name="Shape 257"/>
          <p:cNvSpPr txBox="1"/>
          <p:nvPr/>
        </p:nvSpPr>
        <p:spPr>
          <a:xfrm>
            <a:off x="828829" y="4644135"/>
            <a:ext cx="10531168" cy="1569660"/>
          </a:xfrm>
          <a:prstGeom prst="rect">
            <a:avLst/>
          </a:prstGeom>
          <a:solidFill>
            <a:srgbClr val="D9D4C6">
              <a:alpha val="24705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&lt;?php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if (isset($_GET["name"]))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   echo htmlspecialchars("Hi, &lt;i&gt;" . $_GET["name"] . "&lt;/i&gt;");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?&gt;</a:t>
            </a:r>
          </a:p>
        </p:txBody>
      </p:sp>
    </p:spTree>
    <p:extLst>
      <p:ext uri="{BB962C8B-B14F-4D97-AF65-F5344CB8AC3E}">
        <p14:creationId xmlns:p14="http://schemas.microsoft.com/office/powerpoint/2010/main" val="217870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body" sz="quarter" idx="10"/>
          </p:nvPr>
        </p:nvSpPr>
        <p:spPr>
          <a:xfrm>
            <a:off x="190353" y="1196124"/>
            <a:ext cx="11695259" cy="5289805"/>
          </a:xfrm>
          <a:prstGeom prst="rect">
            <a:avLst/>
          </a:prstGeom>
          <a:noFill/>
          <a:ln>
            <a:noFill/>
          </a:ln>
        </p:spPr>
        <p:txBody>
          <a:bodyPr wrap="square" lIns="108000" tIns="36000" rIns="108000" bIns="36000" anchor="t" anchorCtr="0">
            <a:noAutofit/>
          </a:bodyPr>
          <a:lstStyle/>
          <a:p>
            <a:pPr marL="304747" marR="0" lvl="0" indent="-304747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Noto Sans Symbols"/>
              <a:buChar char="▪"/>
            </a:pPr>
            <a:r>
              <a:rPr lang="en-US" sz="3000" b="1" i="0" u="none" strike="noStrike" cap="none" dirty="0">
                <a:solidFill>
                  <a:schemeClr val="bg1"/>
                </a:solidFill>
                <a:latin typeface="Consolas"/>
                <a:ea typeface="Consolas"/>
                <a:cs typeface="Consolas"/>
                <a:sym typeface="Consolas"/>
              </a:rPr>
              <a:t>addcslashes()</a:t>
            </a:r>
            <a:r>
              <a:rPr lang="en-US" sz="30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– escapes given list of characters in a string</a:t>
            </a:r>
          </a:p>
          <a:p>
            <a:pPr marL="0" marR="0" lvl="0" indent="-2032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Noto Sans Symbols"/>
              <a:buNone/>
            </a:pPr>
            <a:endParaRPr sz="32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  <a:p>
            <a:pPr marL="304747" marR="0" lvl="0" indent="-304747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Noto Sans Symbols"/>
              <a:buChar char="▪"/>
            </a:pPr>
            <a:r>
              <a:rPr lang="en-US" sz="3000" b="1" i="0" u="none" strike="noStrike" cap="none" dirty="0">
                <a:solidFill>
                  <a:schemeClr val="bg1"/>
                </a:solidFill>
                <a:latin typeface="Consolas"/>
                <a:ea typeface="Consolas"/>
                <a:cs typeface="Consolas"/>
                <a:sym typeface="Consolas"/>
              </a:rPr>
              <a:t>quotemeta()</a:t>
            </a:r>
            <a:r>
              <a:rPr lang="en-US" sz="30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– escapes the symbols </a:t>
            </a:r>
            <a:r>
              <a:rPr lang="en-US" sz="30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30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\</a:t>
            </a:r>
            <a:r>
              <a:rPr lang="en-US" sz="30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+</a:t>
            </a:r>
            <a:r>
              <a:rPr lang="en-US" sz="30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*</a:t>
            </a:r>
            <a:r>
              <a:rPr lang="en-US" sz="30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?</a:t>
            </a:r>
            <a:r>
              <a:rPr lang="en-US" sz="30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-US" sz="30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^</a:t>
            </a:r>
            <a:r>
              <a:rPr lang="en-US" sz="30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-US" sz="30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30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$</a:t>
            </a:r>
            <a:r>
              <a:rPr lang="en-US" sz="30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)</a:t>
            </a:r>
          </a:p>
          <a:p>
            <a:pPr marL="304747" marR="0" lvl="0" indent="-304747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Noto Sans Symbols"/>
              <a:buChar char="▪"/>
            </a:pPr>
            <a:r>
              <a:rPr lang="en-US" sz="3000" b="1" i="0" u="none" strike="noStrike" cap="none" dirty="0">
                <a:solidFill>
                  <a:schemeClr val="bg1"/>
                </a:solidFill>
                <a:latin typeface="Consolas"/>
                <a:ea typeface="Consolas"/>
                <a:cs typeface="Consolas"/>
                <a:sym typeface="Consolas"/>
              </a:rPr>
              <a:t>htmlspecialchars() </a:t>
            </a:r>
            <a:r>
              <a:rPr lang="en-US" sz="30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– convert special characters to HTML entities, as seen in examples</a:t>
            </a:r>
          </a:p>
          <a:p>
            <a:pPr marL="304747" marR="0" lvl="0" indent="-304747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Noto Sans Symbols"/>
              <a:buChar char="▪"/>
            </a:pPr>
            <a:r>
              <a:rPr lang="en-US" sz="3000" b="1" i="0" u="none" strike="noStrike" cap="none" dirty="0">
                <a:solidFill>
                  <a:schemeClr val="bg1"/>
                </a:solidFill>
                <a:latin typeface="Consolas"/>
                <a:ea typeface="Consolas"/>
                <a:cs typeface="Consolas"/>
                <a:sym typeface="Consolas"/>
              </a:rPr>
              <a:t>htmlentities()</a:t>
            </a:r>
            <a:r>
              <a:rPr lang="en-US" sz="30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– escapes all HTML entities (</a:t>
            </a:r>
            <a:r>
              <a:rPr lang="en-US" sz="30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£</a:t>
            </a:r>
            <a:r>
              <a:rPr lang="en-US" sz="30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 → </a:t>
            </a:r>
            <a:r>
              <a:rPr lang="en-US" sz="30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&amp;pound;</a:t>
            </a:r>
            <a:r>
              <a:rPr lang="en-US" sz="30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609493" marR="0" lvl="1" indent="-241192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Noto Sans Symbols"/>
              <a:buChar char="▪"/>
            </a:pPr>
            <a:r>
              <a:rPr lang="en-US" sz="30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Escapes special symbols in a string: </a:t>
            </a:r>
            <a:r>
              <a:rPr lang="en-US" sz="30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&amp;</a:t>
            </a:r>
            <a:r>
              <a:rPr lang="en-US" sz="30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0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"</a:t>
            </a:r>
            <a:r>
              <a:rPr lang="en-US" sz="30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0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'</a:t>
            </a:r>
            <a:r>
              <a:rPr lang="en-US" sz="30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US" sz="30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 &lt;</a:t>
            </a:r>
            <a:r>
              <a:rPr lang="en-US" sz="30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US" sz="30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 &gt;</a:t>
            </a:r>
          </a:p>
        </p:txBody>
      </p:sp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108000" tIns="36000" rIns="108000" bIns="36000" anchor="ctr" anchorCtr="0">
            <a:noAutofit/>
          </a:bodyPr>
          <a:lstStyle/>
          <a:p>
            <a:pPr marL="0" marR="0" lvl="0" indent="-254000" algn="l" rtl="0">
              <a:lnSpc>
                <a:spcPct val="90000"/>
              </a:lnSpc>
              <a:spcBef>
                <a:spcPts val="0"/>
              </a:spcBef>
              <a:buClr>
                <a:srgbClr val="F3BE60"/>
              </a:buClr>
              <a:buSzPct val="1000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Data Normalization</a:t>
            </a:r>
          </a:p>
        </p:txBody>
      </p:sp>
      <p:sp>
        <p:nvSpPr>
          <p:cNvPr id="264" name="Shape 264"/>
          <p:cNvSpPr txBox="1"/>
          <p:nvPr/>
        </p:nvSpPr>
        <p:spPr>
          <a:xfrm>
            <a:off x="684212" y="1752600"/>
            <a:ext cx="10134600" cy="838200"/>
          </a:xfrm>
          <a:prstGeom prst="rect">
            <a:avLst/>
          </a:prstGeom>
          <a:solidFill>
            <a:srgbClr val="D9D4C6">
              <a:alpha val="24705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6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echo addcslashes("say('hi')", ';|&lt;&gt;\'"');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600" b="1" i="0" u="none" strike="noStrike" cap="none" dirty="0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// Result: say(\'hi\')</a:t>
            </a:r>
          </a:p>
        </p:txBody>
      </p:sp>
      <p:sp>
        <p:nvSpPr>
          <p:cNvPr id="265" name="Shape 265"/>
          <p:cNvSpPr txBox="1"/>
          <p:nvPr/>
        </p:nvSpPr>
        <p:spPr>
          <a:xfrm>
            <a:off x="684212" y="5562600"/>
            <a:ext cx="10531168" cy="923330"/>
          </a:xfrm>
          <a:prstGeom prst="rect">
            <a:avLst/>
          </a:prstGeom>
          <a:solidFill>
            <a:srgbClr val="D9D4C6">
              <a:alpha val="24705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6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echo htmlentities("A '</a:t>
            </a:r>
            <a:r>
              <a:rPr lang="en-US" sz="28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£' </a:t>
            </a:r>
            <a:r>
              <a:rPr lang="en-US" sz="26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is &lt;b&gt;bold&lt;/b&gt;");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600" b="1" i="0" u="none" strike="noStrike" cap="none" dirty="0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// Outputs: A '&amp;pound;' is &amp;lt;b&amp;gt;bold&amp;lt;/b&amp;gt;</a:t>
            </a:r>
          </a:p>
        </p:txBody>
      </p:sp>
    </p:spTree>
    <p:extLst>
      <p:ext uri="{BB962C8B-B14F-4D97-AF65-F5344CB8AC3E}">
        <p14:creationId xmlns:p14="http://schemas.microsoft.com/office/powerpoint/2010/main" val="228471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108000" tIns="36000" rIns="108000" bIns="36000" anchor="t" anchorCtr="0">
            <a:noAutofit/>
          </a:bodyPr>
          <a:lstStyle/>
          <a:p>
            <a:pPr marL="304747" marR="0" lvl="0" indent="-304747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Noto Sans Symbols"/>
              <a:buChar char="▪"/>
            </a:pPr>
            <a:r>
              <a:rPr lang="en-US" sz="34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PHP supported the </a:t>
            </a:r>
            <a:r>
              <a:rPr lang="en-US" sz="3400" b="1" i="0" u="none" strike="noStrike" cap="none" dirty="0">
                <a:solidFill>
                  <a:schemeClr val="bg1"/>
                </a:solidFill>
                <a:latin typeface="Consolas"/>
                <a:ea typeface="Consolas"/>
                <a:cs typeface="Consolas"/>
                <a:sym typeface="Consolas"/>
              </a:rPr>
              <a:t>magic_quotes</a:t>
            </a:r>
            <a:r>
              <a:rPr lang="en-US" sz="3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engine</a:t>
            </a:r>
          </a:p>
          <a:p>
            <a:pPr marL="609493" marR="0" lvl="1" indent="-241192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Noto Sans Symbols"/>
              <a:buChar char="▪"/>
            </a:pPr>
            <a:r>
              <a:rPr lang="en-US" sz="32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It escapes all necessary characters in the </a:t>
            </a:r>
            <a:r>
              <a:rPr lang="en-US" sz="3200" b="1" i="0" u="none" strike="noStrike" cap="none" dirty="0">
                <a:solidFill>
                  <a:schemeClr val="bg1"/>
                </a:solidFill>
                <a:latin typeface="Consolas"/>
                <a:ea typeface="Consolas"/>
                <a:cs typeface="Consolas"/>
                <a:sym typeface="Consolas"/>
              </a:rPr>
              <a:t>$_GET</a:t>
            </a:r>
            <a:r>
              <a:rPr lang="en-US" sz="32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US" sz="32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0" u="none" strike="noStrike" cap="none" dirty="0">
                <a:solidFill>
                  <a:schemeClr val="bg1"/>
                </a:solidFill>
                <a:latin typeface="Consolas"/>
                <a:ea typeface="Consolas"/>
                <a:cs typeface="Consolas"/>
                <a:sym typeface="Consolas"/>
              </a:rPr>
              <a:t>$_POST</a:t>
            </a:r>
            <a:r>
              <a:rPr lang="en-US" sz="32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en-US" sz="32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0" u="none" strike="noStrike" cap="none" dirty="0">
                <a:solidFill>
                  <a:schemeClr val="bg1"/>
                </a:solidFill>
                <a:latin typeface="Consolas"/>
                <a:ea typeface="Consolas"/>
                <a:cs typeface="Consolas"/>
                <a:sym typeface="Consolas"/>
              </a:rPr>
              <a:t>$_COOKIE</a:t>
            </a:r>
            <a:r>
              <a:rPr lang="en-US" sz="32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array automatically</a:t>
            </a:r>
          </a:p>
          <a:p>
            <a:pPr marL="609493" marR="0" lvl="1" indent="-241192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Noto Sans Symbols"/>
              <a:buChar char="▪"/>
            </a:pPr>
            <a:r>
              <a:rPr lang="en-US" sz="32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In versions before 5.2 it is turned on by default</a:t>
            </a:r>
          </a:p>
          <a:p>
            <a:pPr marL="609493" marR="0" lvl="1" indent="-241192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Noto Sans Symbols"/>
              <a:buChar char="▪"/>
            </a:pPr>
            <a:r>
              <a:rPr lang="en-US" sz="32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Considered dangerous approach - deprecated in PHP 5.4</a:t>
            </a:r>
          </a:p>
          <a:p>
            <a:pPr marL="609493" marR="0" lvl="1" indent="-241192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Noto Sans Symbols"/>
              <a:buChar char="▪"/>
            </a:pPr>
            <a:r>
              <a:rPr lang="en-US" sz="32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DO NOT USE IT!!! </a:t>
            </a:r>
          </a:p>
          <a:p>
            <a:pPr marL="609493" marR="0" lvl="1" indent="-241192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Noto Sans Symbols"/>
              <a:buChar char="▪"/>
            </a:pPr>
            <a:r>
              <a:rPr lang="en-US" sz="32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Developers should handle escaping manually</a:t>
            </a:r>
          </a:p>
        </p:txBody>
      </p:sp>
      <p:sp>
        <p:nvSpPr>
          <p:cNvPr id="271" name="Shape 27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108000" tIns="36000" rIns="108000" bIns="36000" anchor="ctr" anchorCtr="0">
            <a:noAutofit/>
          </a:bodyPr>
          <a:lstStyle/>
          <a:p>
            <a:pPr marL="0" marR="0" lvl="0" indent="-254000" algn="l" rtl="0">
              <a:lnSpc>
                <a:spcPct val="90000"/>
              </a:lnSpc>
              <a:spcBef>
                <a:spcPts val="0"/>
              </a:spcBef>
              <a:buClr>
                <a:srgbClr val="F3BE60"/>
              </a:buClr>
              <a:buSzPct val="100000"/>
              <a:buFont typeface="Calibri"/>
              <a:buNone/>
            </a:pPr>
            <a:r>
              <a:rPr lang="en-US" sz="3800" b="1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PHP Automatic Escaping Engine - WARNING!</a:t>
            </a:r>
          </a:p>
        </p:txBody>
      </p:sp>
    </p:spTree>
    <p:extLst>
      <p:ext uri="{BB962C8B-B14F-4D97-AF65-F5344CB8AC3E}">
        <p14:creationId xmlns:p14="http://schemas.microsoft.com/office/powerpoint/2010/main" val="379705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108000" tIns="36000" rIns="108000" bIns="36000" anchor="t" anchorCtr="0">
            <a:noAutofit/>
          </a:bodyPr>
          <a:lstStyle/>
          <a:p>
            <a:pPr marL="304747" marR="0" lvl="0" indent="-30474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Noto Sans Symbols"/>
              <a:buChar char="▪"/>
            </a:pPr>
            <a:r>
              <a:rPr lang="en-US" sz="34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Data validation ensures the data we collect is correct</a:t>
            </a:r>
          </a:p>
          <a:p>
            <a:pPr marL="609493" marR="0" lvl="1" indent="-24119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Noto Sans Symbols"/>
              <a:buChar char="▪"/>
            </a:pPr>
            <a:r>
              <a:rPr lang="en-US" sz="32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May be performed by </a:t>
            </a:r>
            <a:r>
              <a:rPr lang="en-US" sz="3200" b="1" i="0" u="none" strike="noStrike" cap="none" dirty="0">
                <a:solidFill>
                  <a:schemeClr val="bg1"/>
                </a:solidFill>
                <a:latin typeface="Consolas"/>
                <a:ea typeface="Consolas"/>
                <a:cs typeface="Consolas"/>
                <a:sym typeface="Consolas"/>
              </a:rPr>
              <a:t>filter_var()</a:t>
            </a:r>
            <a:r>
              <a:rPr lang="en-US" sz="32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in PHP</a:t>
            </a:r>
          </a:p>
        </p:txBody>
      </p:sp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108000" tIns="36000" rIns="108000" bIns="36000" anchor="ctr" anchorCtr="0">
            <a:noAutofit/>
          </a:bodyPr>
          <a:lstStyle/>
          <a:p>
            <a:pPr marL="0" marR="0" lvl="0" indent="-254000" algn="l" rtl="0">
              <a:lnSpc>
                <a:spcPct val="90000"/>
              </a:lnSpc>
              <a:spcBef>
                <a:spcPts val="0"/>
              </a:spcBef>
              <a:buClr>
                <a:srgbClr val="F3BE60"/>
              </a:buClr>
              <a:buSzPct val="1000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Validating User Input</a:t>
            </a:r>
          </a:p>
        </p:txBody>
      </p:sp>
      <p:sp>
        <p:nvSpPr>
          <p:cNvPr id="278" name="Shape 278"/>
          <p:cNvSpPr txBox="1"/>
          <p:nvPr/>
        </p:nvSpPr>
        <p:spPr>
          <a:xfrm>
            <a:off x="873832" y="2573905"/>
            <a:ext cx="10441161" cy="3785652"/>
          </a:xfrm>
          <a:prstGeom prst="rect">
            <a:avLst/>
          </a:prstGeom>
          <a:solidFill>
            <a:srgbClr val="D9D4C6">
              <a:alpha val="24705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&lt;?php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$ip_a = '127.0.0.1';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$ip_b = '42.42';</a:t>
            </a:r>
          </a:p>
          <a:p>
            <a:pPr lvl="1">
              <a:buSzPct val="25000"/>
            </a:pPr>
            <a:r>
              <a:rPr lang="en-US" sz="24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if (filter_var($ip_a, FILTER_VALIDATE_IP)) {</a:t>
            </a:r>
          </a:p>
          <a:p>
            <a:pPr lvl="1">
              <a:buSzPct val="25000"/>
            </a:pPr>
            <a:r>
              <a:rPr lang="en-US" sz="24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    echo "This (ip_a) IP address is considered valid.";</a:t>
            </a:r>
          </a:p>
          <a:p>
            <a:pPr lvl="1">
              <a:buSzPct val="25000"/>
            </a:pPr>
            <a:r>
              <a:rPr lang="en-US" sz="24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}</a:t>
            </a:r>
          </a:p>
          <a:p>
            <a:pPr lvl="1">
              <a:buSzPct val="25000"/>
            </a:pPr>
            <a:r>
              <a:rPr lang="en-US" sz="24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if (filter_var($ip_b , FILTER_VALIDATE_IP)) {</a:t>
            </a:r>
          </a:p>
          <a:p>
            <a:pPr lvl="1">
              <a:buSzPct val="25000"/>
            </a:pPr>
            <a:r>
              <a:rPr lang="en-US" sz="24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    echo "This (ip_b) IP address is considered valid.";</a:t>
            </a:r>
          </a:p>
          <a:p>
            <a:pPr lvl="1">
              <a:buSzPct val="25000"/>
            </a:pPr>
            <a:r>
              <a:rPr lang="en-US" sz="24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}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?&gt;</a:t>
            </a:r>
          </a:p>
        </p:txBody>
      </p:sp>
    </p:spTree>
    <p:extLst>
      <p:ext uri="{BB962C8B-B14F-4D97-AF65-F5344CB8AC3E}">
        <p14:creationId xmlns:p14="http://schemas.microsoft.com/office/powerpoint/2010/main" val="182083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EC850D8D-B775-4D85-946D-35E3FA1CA480}"/>
              </a:ext>
            </a:extLst>
          </p:cNvPr>
          <p:cNvSpPr/>
          <p:nvPr/>
        </p:nvSpPr>
        <p:spPr bwMode="auto">
          <a:xfrm>
            <a:off x="4265613" y="807603"/>
            <a:ext cx="3657600" cy="3657600"/>
          </a:xfrm>
          <a:prstGeom prst="ellipse">
            <a:avLst/>
          </a:prstGeom>
          <a:solidFill>
            <a:schemeClr val="bg2">
              <a:alpha val="50000"/>
            </a:schemeClr>
          </a:solidFill>
          <a:ln w="19050">
            <a:solidFill>
              <a:schemeClr val="bg2">
                <a:alpha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5400" dirty="0"/>
              <a:t>Live Exercises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164FCD-7800-435E-869A-D8FA4DBBE2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8012" y="394224"/>
            <a:ext cx="3124201" cy="383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56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title" idx="4294967295"/>
          </p:nvPr>
        </p:nvSpPr>
        <p:spPr>
          <a:xfrm>
            <a:off x="1293812" y="5105400"/>
            <a:ext cx="9448800" cy="903287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anchor="b" anchorCtr="0">
            <a:noAutofit/>
          </a:bodyPr>
          <a:lstStyle/>
          <a:p>
            <a:pPr marL="0" marR="0" lvl="0" indent="-342900" algn="ctr" rtl="0">
              <a:lnSpc>
                <a:spcPct val="100000"/>
              </a:lnSpc>
              <a:spcBef>
                <a:spcPts val="0"/>
              </a:spcBef>
              <a:buClr>
                <a:srgbClr val="F3BE60"/>
              </a:buClr>
              <a:buSzPct val="100000"/>
              <a:buFont typeface="Calibri"/>
              <a:buNone/>
            </a:pPr>
            <a:r>
              <a:rPr lang="en-US" sz="54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Working with Checkboxes</a:t>
            </a:r>
          </a:p>
        </p:txBody>
      </p:sp>
      <p:pic>
        <p:nvPicPr>
          <p:cNvPr id="334" name="Shape 3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94843" y="1295400"/>
            <a:ext cx="3246738" cy="32467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243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108000" tIns="36000" rIns="108000" bIns="36000" anchor="ctr" anchorCtr="0">
            <a:noAutofit/>
          </a:bodyPr>
          <a:lstStyle/>
          <a:p>
            <a:pPr marL="0" marR="0" lvl="0" indent="-254000" algn="l" rtl="0">
              <a:lnSpc>
                <a:spcPct val="90000"/>
              </a:lnSpc>
              <a:spcBef>
                <a:spcPts val="0"/>
              </a:spcBef>
              <a:buClr>
                <a:srgbClr val="F3BE60"/>
              </a:buClr>
              <a:buSzPct val="100000"/>
              <a:buFont typeface="Calibri"/>
              <a:buNone/>
            </a:pPr>
            <a:r>
              <a:rPr lang="en-US" sz="4000" b="1" i="0" u="none" strike="noStrike" cap="none" dirty="0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Chec</a:t>
            </a:r>
            <a:r>
              <a:rPr lang="en-US" sz="4000" dirty="0"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4000" b="1" i="0" u="none" strike="noStrike" cap="none" dirty="0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boxes</a:t>
            </a:r>
            <a:endParaRPr lang="en-US" sz="4000" b="1" i="0" u="none" strike="noStrike" cap="none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Shape 340"/>
          <p:cNvSpPr txBox="1"/>
          <p:nvPr/>
        </p:nvSpPr>
        <p:spPr>
          <a:xfrm>
            <a:off x="227010" y="1088741"/>
            <a:ext cx="10589115" cy="1147054"/>
          </a:xfrm>
          <a:prstGeom prst="rect">
            <a:avLst/>
          </a:prstGeom>
          <a:noFill/>
          <a:ln>
            <a:noFill/>
          </a:ln>
        </p:spPr>
        <p:txBody>
          <a:bodyPr wrap="square" lIns="108000" tIns="36000" rIns="108000" bIns="36000" anchor="t" anchorCtr="0">
            <a:noAutofit/>
          </a:bodyPr>
          <a:lstStyle/>
          <a:p>
            <a:pPr marL="304747" marR="0" lvl="0" indent="-304747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Noto Sans Symbols"/>
              <a:buChar char="▪"/>
            </a:pPr>
            <a:r>
              <a:rPr lang="en-US" sz="32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Checkboxes are created by setting an </a:t>
            </a:r>
            <a:r>
              <a:rPr lang="en-US" sz="32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input with type "checkbox"</a:t>
            </a:r>
          </a:p>
        </p:txBody>
      </p:sp>
      <p:sp>
        <p:nvSpPr>
          <p:cNvPr id="341" name="Shape 341"/>
          <p:cNvSpPr/>
          <p:nvPr/>
        </p:nvSpPr>
        <p:spPr>
          <a:xfrm>
            <a:off x="963842" y="2337265"/>
            <a:ext cx="10150878" cy="477054"/>
          </a:xfrm>
          <a:prstGeom prst="rect">
            <a:avLst/>
          </a:prstGeom>
          <a:solidFill>
            <a:srgbClr val="D9D4C6">
              <a:alpha val="24705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5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&lt;input type="checkbox" name="two-way-ticket" /&gt;</a:t>
            </a:r>
          </a:p>
        </p:txBody>
      </p:sp>
      <p:sp>
        <p:nvSpPr>
          <p:cNvPr id="342" name="Shape 342"/>
          <p:cNvSpPr/>
          <p:nvPr/>
        </p:nvSpPr>
        <p:spPr>
          <a:xfrm>
            <a:off x="963842" y="3863132"/>
            <a:ext cx="10162684" cy="2015936"/>
          </a:xfrm>
          <a:prstGeom prst="rect">
            <a:avLst/>
          </a:prstGeom>
          <a:solidFill>
            <a:srgbClr val="D9D4C6">
              <a:alpha val="24705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5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if (isset(</a:t>
            </a:r>
            <a:r>
              <a:rPr lang="en-US" sz="2500" b="1" i="0" u="none" strike="noStrike" cap="none" dirty="0">
                <a:solidFill>
                  <a:schemeClr val="bg1"/>
                </a:solidFill>
                <a:latin typeface="Consolas"/>
                <a:ea typeface="Consolas"/>
                <a:cs typeface="Consolas"/>
                <a:sym typeface="Consolas"/>
              </a:rPr>
              <a:t>$_GET</a:t>
            </a:r>
            <a:r>
              <a:rPr lang="en-US" sz="25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['two-way-ticket']) ) {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5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   echo "Two-way ticket";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5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} else {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5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   echo "One-way ticket";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5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  <p:sp>
        <p:nvSpPr>
          <p:cNvPr id="343" name="Shape 343"/>
          <p:cNvSpPr txBox="1"/>
          <p:nvPr/>
        </p:nvSpPr>
        <p:spPr>
          <a:xfrm>
            <a:off x="227010" y="3068960"/>
            <a:ext cx="10589115" cy="765085"/>
          </a:xfrm>
          <a:prstGeom prst="rect">
            <a:avLst/>
          </a:prstGeom>
          <a:noFill/>
          <a:ln>
            <a:noFill/>
          </a:ln>
        </p:spPr>
        <p:txBody>
          <a:bodyPr wrap="square" lIns="108000" tIns="36000" rIns="108000" bIns="36000" anchor="t" anchorCtr="0">
            <a:noAutofit/>
          </a:bodyPr>
          <a:lstStyle/>
          <a:p>
            <a:pPr marL="304747" marR="0" lvl="0" indent="-304747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Noto Sans Symbols"/>
              <a:buChar char="▪"/>
            </a:pPr>
            <a:r>
              <a:rPr lang="en-US" sz="32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A checkbox is </a:t>
            </a:r>
            <a:r>
              <a:rPr lang="en-US" sz="32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only</a:t>
            </a:r>
            <a:r>
              <a:rPr lang="en-US" sz="3200" b="0" i="0" u="none" strike="noStrike" cap="none" dirty="0">
                <a:solidFill>
                  <a:srgbClr val="F3CC5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submitted</a:t>
            </a:r>
            <a:r>
              <a:rPr lang="en-US" sz="3200" b="0" i="0" u="none" strike="noStrike" cap="none" dirty="0">
                <a:solidFill>
                  <a:srgbClr val="F3CC5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if it's actually </a:t>
            </a:r>
            <a:r>
              <a:rPr lang="en-US" sz="32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checked</a:t>
            </a:r>
          </a:p>
        </p:txBody>
      </p:sp>
    </p:spTree>
    <p:extLst>
      <p:ext uri="{BB962C8B-B14F-4D97-AF65-F5344CB8AC3E}">
        <p14:creationId xmlns:p14="http://schemas.microsoft.com/office/powerpoint/2010/main" val="47107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>
            <a:spLocks noGrp="1"/>
          </p:cNvSpPr>
          <p:nvPr>
            <p:ph type="title" idx="4294967295"/>
          </p:nvPr>
        </p:nvSpPr>
        <p:spPr>
          <a:xfrm>
            <a:off x="1370011" y="5181600"/>
            <a:ext cx="9502775" cy="882650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anchor="b" anchorCtr="0">
            <a:noAutofit/>
          </a:bodyPr>
          <a:lstStyle/>
          <a:p>
            <a:pPr marL="0" marR="0" lvl="0" indent="-342900" algn="ctr" rtl="0">
              <a:lnSpc>
                <a:spcPct val="100000"/>
              </a:lnSpc>
              <a:spcBef>
                <a:spcPts val="0"/>
              </a:spcBef>
              <a:buClr>
                <a:srgbClr val="F3BE60"/>
              </a:buClr>
              <a:buSzPct val="100000"/>
              <a:buFont typeface="Calibri"/>
              <a:buNone/>
            </a:pPr>
            <a:r>
              <a:rPr lang="en-US" sz="54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Hidden Fields</a:t>
            </a:r>
          </a:p>
        </p:txBody>
      </p:sp>
      <p:pic>
        <p:nvPicPr>
          <p:cNvPr id="362" name="Shape 3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4799" y="762000"/>
            <a:ext cx="6553200" cy="3733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650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sz="3200" b="1" dirty="0">
                <a:solidFill>
                  <a:schemeClr val="bg1"/>
                </a:solidFill>
              </a:rPr>
              <a:t>HTTP</a:t>
            </a:r>
            <a:r>
              <a:rPr lang="en-US" sz="3200" dirty="0"/>
              <a:t> (</a:t>
            </a:r>
            <a:r>
              <a:rPr lang="en-US" sz="3200" b="1" dirty="0">
                <a:solidFill>
                  <a:schemeClr val="bg1"/>
                </a:solidFill>
              </a:rPr>
              <a:t>H</a:t>
            </a:r>
            <a:r>
              <a:rPr lang="en-US" sz="3200" dirty="0"/>
              <a:t>yper </a:t>
            </a:r>
            <a:r>
              <a:rPr lang="en-US" sz="3200" b="1" dirty="0">
                <a:solidFill>
                  <a:schemeClr val="bg1"/>
                </a:solidFill>
              </a:rPr>
              <a:t>T</a:t>
            </a:r>
            <a:r>
              <a:rPr lang="en-US" sz="3200" dirty="0"/>
              <a:t>ext </a:t>
            </a:r>
            <a:r>
              <a:rPr lang="en-US" sz="3200" b="1" dirty="0">
                <a:solidFill>
                  <a:schemeClr val="bg1"/>
                </a:solidFill>
              </a:rPr>
              <a:t>T</a:t>
            </a:r>
            <a:r>
              <a:rPr lang="en-US" sz="3200" dirty="0"/>
              <a:t>ransfer </a:t>
            </a:r>
            <a:r>
              <a:rPr lang="en-US" sz="3200" b="1" dirty="0">
                <a:solidFill>
                  <a:schemeClr val="bg1"/>
                </a:solidFill>
              </a:rPr>
              <a:t>P</a:t>
            </a:r>
            <a:r>
              <a:rPr lang="en-US" sz="3200" dirty="0"/>
              <a:t>rotocol) 	</a:t>
            </a:r>
          </a:p>
          <a:p>
            <a:pPr lvl="1">
              <a:buClr>
                <a:schemeClr val="tx1"/>
              </a:buClr>
            </a:pPr>
            <a:r>
              <a:rPr lang="en-US" sz="3200" dirty="0"/>
              <a:t>Text-based client-server protocol for the Internet</a:t>
            </a:r>
          </a:p>
          <a:p>
            <a:pPr lvl="1">
              <a:buClr>
                <a:schemeClr val="tx1"/>
              </a:buClr>
            </a:pPr>
            <a:r>
              <a:rPr lang="en-US" sz="3200" dirty="0"/>
              <a:t>For transferring Web resources (HTML files, images, styles, etc.)</a:t>
            </a:r>
          </a:p>
          <a:p>
            <a:pPr lvl="1">
              <a:buClr>
                <a:schemeClr val="tx1"/>
              </a:buClr>
            </a:pPr>
            <a:r>
              <a:rPr lang="en-US" sz="3200" dirty="0"/>
              <a:t>Request-response based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Basics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845828" y="3844808"/>
            <a:ext cx="4159269" cy="774700"/>
          </a:xfrm>
          <a:custGeom>
            <a:avLst/>
            <a:gdLst/>
            <a:ahLst/>
            <a:cxnLst>
              <a:cxn ang="0">
                <a:pos x="0" y="488"/>
              </a:cxn>
              <a:cxn ang="0">
                <a:pos x="1089" y="4"/>
              </a:cxn>
              <a:cxn ang="0">
                <a:pos x="2250" y="464"/>
              </a:cxn>
            </a:cxnLst>
            <a:rect l="0" t="0" r="r" b="b"/>
            <a:pathLst>
              <a:path w="2250" h="488">
                <a:moveTo>
                  <a:pt x="0" y="488"/>
                </a:moveTo>
                <a:cubicBezTo>
                  <a:pt x="357" y="248"/>
                  <a:pt x="714" y="8"/>
                  <a:pt x="1089" y="4"/>
                </a:cubicBezTo>
                <a:cubicBezTo>
                  <a:pt x="1464" y="0"/>
                  <a:pt x="1857" y="232"/>
                  <a:pt x="2250" y="464"/>
                </a:cubicBezTo>
              </a:path>
            </a:pathLst>
          </a:custGeom>
          <a:noFill/>
          <a:ln w="38100" cap="flat" cmpd="sng">
            <a:solidFill>
              <a:schemeClr val="bg1"/>
            </a:solidFill>
            <a:prstDash val="solid"/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 flipH="1" flipV="1">
            <a:off x="3845827" y="5626100"/>
            <a:ext cx="4159269" cy="774700"/>
          </a:xfrm>
          <a:custGeom>
            <a:avLst/>
            <a:gdLst/>
            <a:ahLst/>
            <a:cxnLst>
              <a:cxn ang="0">
                <a:pos x="0" y="488"/>
              </a:cxn>
              <a:cxn ang="0">
                <a:pos x="1089" y="4"/>
              </a:cxn>
              <a:cxn ang="0">
                <a:pos x="2250" y="464"/>
              </a:cxn>
            </a:cxnLst>
            <a:rect l="0" t="0" r="r" b="b"/>
            <a:pathLst>
              <a:path w="2250" h="488">
                <a:moveTo>
                  <a:pt x="0" y="488"/>
                </a:moveTo>
                <a:cubicBezTo>
                  <a:pt x="357" y="248"/>
                  <a:pt x="714" y="8"/>
                  <a:pt x="1089" y="4"/>
                </a:cubicBezTo>
                <a:cubicBezTo>
                  <a:pt x="1464" y="0"/>
                  <a:pt x="1857" y="232"/>
                  <a:pt x="2250" y="464"/>
                </a:cubicBezTo>
              </a:path>
            </a:pathLst>
          </a:custGeom>
          <a:noFill/>
          <a:ln w="38100" cap="flat" cmpd="sng">
            <a:solidFill>
              <a:schemeClr val="bg1"/>
            </a:solidFill>
            <a:prstDash val="solid"/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804281" y="4133404"/>
            <a:ext cx="2178289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chemeClr val="tx2">
                    <a:lumMod val="75000"/>
                  </a:schemeClr>
                </a:solidFill>
                <a:cs typeface="Consolas" panose="020B0609020204030204" pitchFamily="49" charset="0"/>
              </a:rPr>
              <a:t>HTTP request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771367" y="5540720"/>
            <a:ext cx="239232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HTTP response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157204" y="4051826"/>
            <a:ext cx="1907248" cy="2348974"/>
            <a:chOff x="8157204" y="3823226"/>
            <a:chExt cx="1907248" cy="2348974"/>
          </a:xfrm>
        </p:grpSpPr>
        <p:sp>
          <p:nvSpPr>
            <p:cNvPr id="12" name="TextBox 11"/>
            <p:cNvSpPr txBox="1"/>
            <p:nvPr/>
          </p:nvSpPr>
          <p:spPr>
            <a:xfrm>
              <a:off x="8219128" y="5710535"/>
              <a:ext cx="16572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Web Server</a:t>
              </a:r>
            </a:p>
          </p:txBody>
        </p:sp>
        <p:pic>
          <p:nvPicPr>
            <p:cNvPr id="14" name="Picture 2" descr="http://www.imid.adalet.gov.tr/baskanligimiz/subeler/subeler/kurum_arsivi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7204" y="3823226"/>
              <a:ext cx="1907248" cy="1907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1785220" y="4079722"/>
            <a:ext cx="2116982" cy="2397278"/>
            <a:chOff x="1785220" y="3851122"/>
            <a:chExt cx="2116982" cy="2397278"/>
          </a:xfrm>
        </p:grpSpPr>
        <p:pic>
          <p:nvPicPr>
            <p:cNvPr id="5126" name="Picture 6" descr="http://www.freevectors.net/files/large/LaptopIcon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5220" y="3851122"/>
              <a:ext cx="2116982" cy="2116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1940700" y="5786735"/>
              <a:ext cx="16572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Web Client</a:t>
              </a:r>
            </a:p>
          </p:txBody>
        </p:sp>
        <p:pic>
          <p:nvPicPr>
            <p:cNvPr id="1026" name="Picture 2" descr="Резултат с изображение за browser ico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3412" y="3990975"/>
              <a:ext cx="885825" cy="885825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4708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108000" tIns="36000" rIns="108000" bIns="36000" anchor="t" anchorCtr="0">
            <a:noAutofit/>
          </a:bodyPr>
          <a:lstStyle/>
          <a:p>
            <a:pPr marL="304747" marR="0" lvl="0" indent="-304747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Noto Sans Symbols"/>
              <a:buChar char="▪"/>
            </a:pPr>
            <a:r>
              <a:rPr lang="en-US" sz="34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Created by setting the </a:t>
            </a:r>
            <a:r>
              <a:rPr lang="en-US" sz="34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type</a:t>
            </a:r>
            <a:r>
              <a:rPr lang="en-US" sz="3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of input to </a:t>
            </a:r>
            <a:r>
              <a:rPr lang="en-US" sz="34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hidden</a:t>
            </a:r>
          </a:p>
          <a:p>
            <a:pPr marL="304747" marR="0" lvl="0" indent="-304747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Noto Sans Symbols"/>
              <a:buChar char="▪"/>
            </a:pPr>
            <a:r>
              <a:rPr lang="en-US" sz="34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Submit information that is </a:t>
            </a:r>
            <a:r>
              <a:rPr lang="en-US" sz="34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not</a:t>
            </a:r>
            <a:r>
              <a:rPr lang="en-US" sz="3400" b="0" i="0" u="none" strike="noStrike" cap="none" dirty="0">
                <a:solidFill>
                  <a:srgbClr val="F3CC5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entered</a:t>
            </a:r>
            <a:r>
              <a:rPr lang="en-US" sz="3400" b="0" i="0" u="none" strike="noStrike" cap="none" dirty="0">
                <a:solidFill>
                  <a:srgbClr val="F3CC5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en-US" sz="3400" b="0" i="0" u="none" strike="noStrike" cap="none" dirty="0">
                <a:solidFill>
                  <a:srgbClr val="F3CC5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n-US" sz="3400" b="0" i="0" u="none" strike="noStrike" cap="none" dirty="0">
                <a:solidFill>
                  <a:srgbClr val="F3CC5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user</a:t>
            </a:r>
          </a:p>
          <a:p>
            <a:pPr marL="304747" marR="0" lvl="0" indent="-304747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Noto Sans Symbols"/>
              <a:buChar char="▪"/>
            </a:pPr>
            <a:r>
              <a:rPr lang="en-US" sz="34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Not visible to the user, but visible with [F12]</a:t>
            </a:r>
          </a:p>
        </p:txBody>
      </p:sp>
      <p:sp>
        <p:nvSpPr>
          <p:cNvPr id="368" name="Shape 36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108000" tIns="36000" rIns="108000" bIns="36000" anchor="ctr" anchorCtr="0">
            <a:noAutofit/>
          </a:bodyPr>
          <a:lstStyle/>
          <a:p>
            <a:pPr marL="0" marR="0" lvl="0" indent="-254000" algn="l" rtl="0">
              <a:lnSpc>
                <a:spcPct val="90000"/>
              </a:lnSpc>
              <a:spcBef>
                <a:spcPts val="0"/>
              </a:spcBef>
              <a:buClr>
                <a:srgbClr val="F3BE60"/>
              </a:buClr>
              <a:buSzPct val="1000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Hidden Fields</a:t>
            </a:r>
          </a:p>
        </p:txBody>
      </p:sp>
      <p:sp>
        <p:nvSpPr>
          <p:cNvPr id="369" name="Shape 369"/>
          <p:cNvSpPr txBox="1"/>
          <p:nvPr/>
        </p:nvSpPr>
        <p:spPr>
          <a:xfrm>
            <a:off x="963842" y="3307336"/>
            <a:ext cx="10312170" cy="3245863"/>
          </a:xfrm>
          <a:prstGeom prst="rect">
            <a:avLst/>
          </a:prstGeom>
          <a:solidFill>
            <a:srgbClr val="D9D4C6">
              <a:alpha val="24705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6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&lt;form method="post"&gt;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6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    &lt;input type="text" name="user" /&gt;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6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    &lt;input type="submit" /&gt;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6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    &lt;?php if (isset($_POST['user'])) { ?&gt;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6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    &lt;input type="</a:t>
            </a:r>
            <a:r>
              <a:rPr lang="en-US" sz="2600" b="1" i="0" u="none" strike="noStrike" cap="none" dirty="0">
                <a:solidFill>
                  <a:schemeClr val="bg1"/>
                </a:solidFill>
                <a:latin typeface="Consolas"/>
                <a:ea typeface="Consolas"/>
                <a:cs typeface="Consolas"/>
                <a:sym typeface="Consolas"/>
              </a:rPr>
              <a:t>hidden</a:t>
            </a:r>
            <a:r>
              <a:rPr lang="en-US" sz="26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" name="hiddenName"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6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        value="&lt;?php echo </a:t>
            </a:r>
            <a:r>
              <a:rPr lang="en-US" sz="2600" b="1" i="0" u="none" strike="noStrike" cap="none" dirty="0">
                <a:solidFill>
                  <a:schemeClr val="bg1"/>
                </a:solidFill>
                <a:latin typeface="Consolas"/>
                <a:ea typeface="Consolas"/>
                <a:cs typeface="Consolas"/>
                <a:sym typeface="Consolas"/>
              </a:rPr>
              <a:t>sha1</a:t>
            </a:r>
            <a:r>
              <a:rPr lang="en-US" sz="26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($_POST['user']) ?&gt;" /&gt;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6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    &lt;?php } ?&gt;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6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&lt;/form&gt;</a:t>
            </a:r>
          </a:p>
        </p:txBody>
      </p:sp>
      <p:sp>
        <p:nvSpPr>
          <p:cNvPr id="370" name="Shape 370"/>
          <p:cNvSpPr/>
          <p:nvPr/>
        </p:nvSpPr>
        <p:spPr>
          <a:xfrm>
            <a:off x="8532812" y="3112547"/>
            <a:ext cx="3429000" cy="1523494"/>
          </a:xfrm>
          <a:prstGeom prst="wedgeRoundRectCallout">
            <a:avLst>
              <a:gd name="adj1" fmla="val -40117"/>
              <a:gd name="adj2" fmla="val 69315"/>
              <a:gd name="adj3" fmla="val 16667"/>
            </a:avLst>
          </a:prstGeom>
          <a:solidFill>
            <a:schemeClr val="dk2">
              <a:alpha val="80000"/>
            </a:schemeClr>
          </a:solidFill>
          <a:ln w="19050">
            <a:solidFill>
              <a:schemeClr val="tx1">
                <a:alpha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solidFill>
                  <a:schemeClr val="bg2"/>
                </a:solidFill>
                <a:sym typeface="Calibri"/>
              </a:rPr>
              <a:t>Applies </a:t>
            </a:r>
            <a:r>
              <a:rPr lang="en-US" sz="2400" b="1" dirty="0">
                <a:solidFill>
                  <a:schemeClr val="bg1"/>
                </a:solidFill>
                <a:sym typeface="Calibri"/>
              </a:rPr>
              <a:t>sha1</a:t>
            </a:r>
            <a:r>
              <a:rPr lang="en-US" sz="2400" b="1" dirty="0">
                <a:solidFill>
                  <a:schemeClr val="bg2"/>
                </a:solidFill>
                <a:sym typeface="Calibri"/>
              </a:rPr>
              <a:t> hashing to a string</a:t>
            </a:r>
          </a:p>
        </p:txBody>
      </p:sp>
    </p:spTree>
    <p:extLst>
      <p:ext uri="{BB962C8B-B14F-4D97-AF65-F5344CB8AC3E}">
        <p14:creationId xmlns:p14="http://schemas.microsoft.com/office/powerpoint/2010/main" val="167891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>
            <a:spLocks noGrp="1"/>
          </p:cNvSpPr>
          <p:nvPr>
            <p:ph type="title" idx="4294967295"/>
          </p:nvPr>
        </p:nvSpPr>
        <p:spPr>
          <a:xfrm>
            <a:off x="1370012" y="5105400"/>
            <a:ext cx="9448800" cy="904875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anchor="b" anchorCtr="0">
            <a:noAutofit/>
          </a:bodyPr>
          <a:lstStyle/>
          <a:p>
            <a:pPr marL="0" marR="0" lvl="0" indent="-342900" algn="ctr" rtl="0">
              <a:lnSpc>
                <a:spcPct val="100000"/>
              </a:lnSpc>
              <a:spcBef>
                <a:spcPts val="0"/>
              </a:spcBef>
              <a:buClr>
                <a:srgbClr val="F3BE60"/>
              </a:buClr>
              <a:buSzPct val="100000"/>
              <a:buFont typeface="Calibri"/>
              <a:buNone/>
            </a:pPr>
            <a:r>
              <a:rPr lang="en-US" sz="54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Submitting Arrays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012" y="838200"/>
            <a:ext cx="33528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46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108000" tIns="36000" rIns="108000" bIns="36000" anchor="t" anchorCtr="0">
            <a:noAutofit/>
          </a:bodyPr>
          <a:lstStyle/>
          <a:p>
            <a:pPr marL="304747" marR="0" lvl="0" indent="-304747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Noto Sans Symbols"/>
              <a:buChar char="▪"/>
            </a:pPr>
            <a:r>
              <a:rPr lang="en-US" sz="34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In order for an input to be treated as an array, you must put </a:t>
            </a:r>
            <a:r>
              <a:rPr lang="en-US" sz="34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4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34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brackets </a:t>
            </a:r>
            <a:r>
              <a:rPr lang="en-US" sz="34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"</a:t>
            </a:r>
            <a:r>
              <a:rPr lang="en-US" sz="3400" b="1" i="0" u="none" strike="noStrike" cap="none" dirty="0">
                <a:solidFill>
                  <a:schemeClr val="bg1"/>
                </a:solidFill>
                <a:latin typeface="Consolas"/>
                <a:ea typeface="Consolas"/>
                <a:cs typeface="Consolas"/>
                <a:sym typeface="Consolas"/>
              </a:rPr>
              <a:t>[]</a:t>
            </a:r>
            <a:r>
              <a:rPr lang="en-US" sz="34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"</a:t>
            </a:r>
            <a:r>
              <a:rPr lang="en-US" sz="3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in the </a:t>
            </a:r>
            <a:r>
              <a:rPr lang="en-US" sz="3400" b="1" i="0" u="none" strike="noStrike" cap="none" dirty="0">
                <a:solidFill>
                  <a:schemeClr val="bg1"/>
                </a:solidFill>
                <a:latin typeface="Consolas"/>
                <a:ea typeface="Consolas"/>
                <a:cs typeface="Consolas"/>
                <a:sym typeface="Consolas"/>
              </a:rPr>
              <a:t>name</a:t>
            </a:r>
            <a:r>
              <a:rPr lang="en-US" sz="3400" b="0" i="0" u="none" strike="noStrike" cap="none" dirty="0">
                <a:solidFill>
                  <a:srgbClr val="F3CC5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attribute:</a:t>
            </a:r>
          </a:p>
        </p:txBody>
      </p:sp>
      <p:sp>
        <p:nvSpPr>
          <p:cNvPr id="395" name="Shape 39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108000" tIns="36000" rIns="108000" bIns="36000" anchor="ctr" anchorCtr="0">
            <a:noAutofit/>
          </a:bodyPr>
          <a:lstStyle/>
          <a:p>
            <a:pPr marL="0" marR="0" lvl="0" indent="-254000" algn="l" rtl="0">
              <a:lnSpc>
                <a:spcPct val="90000"/>
              </a:lnSpc>
              <a:spcBef>
                <a:spcPts val="0"/>
              </a:spcBef>
              <a:buClr>
                <a:srgbClr val="F3BE60"/>
              </a:buClr>
              <a:buSzPct val="1000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Submitting Arrays</a:t>
            </a:r>
          </a:p>
        </p:txBody>
      </p:sp>
      <p:sp>
        <p:nvSpPr>
          <p:cNvPr id="396" name="Shape 396"/>
          <p:cNvSpPr/>
          <p:nvPr/>
        </p:nvSpPr>
        <p:spPr>
          <a:xfrm>
            <a:off x="873832" y="2708920"/>
            <a:ext cx="10478380" cy="3615680"/>
          </a:xfrm>
          <a:prstGeom prst="rect">
            <a:avLst/>
          </a:prstGeom>
          <a:solidFill>
            <a:srgbClr val="D9D4C6">
              <a:alpha val="24705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lang="en-US" sz="26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&lt;form method="post"&gt;</a:t>
            </a: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lang="en-US" sz="26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    &lt;select name="</a:t>
            </a:r>
            <a:r>
              <a:rPr lang="en-US" sz="2600" b="1" i="0" u="none" strike="noStrike" cap="none" dirty="0">
                <a:solidFill>
                  <a:schemeClr val="bg1"/>
                </a:solidFill>
                <a:latin typeface="Consolas"/>
                <a:ea typeface="Consolas"/>
                <a:cs typeface="Consolas"/>
                <a:sym typeface="Consolas"/>
              </a:rPr>
              <a:t>people[]</a:t>
            </a:r>
            <a:r>
              <a:rPr lang="en-US" sz="26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" multiple="multiple"&gt;</a:t>
            </a: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lang="en-US" sz="26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        &lt;option value="Mario"&gt;Mario&lt;/option&gt;</a:t>
            </a: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lang="en-US" sz="26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        &lt;option value="Svetlin"&gt;Svetlin&lt;/option&gt;</a:t>
            </a: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lang="en-US" sz="26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        &lt;option value="Teodor"&gt;Teodor&lt;/option&gt;</a:t>
            </a: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lang="en-US" sz="26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    &lt;/select&gt;</a:t>
            </a: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lang="en-US" sz="26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    &lt;input type="submit" value="submit"/&gt;</a:t>
            </a: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lang="en-US" sz="26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&lt;/form&gt;</a:t>
            </a:r>
          </a:p>
        </p:txBody>
      </p:sp>
    </p:spTree>
    <p:extLst>
      <p:ext uri="{BB962C8B-B14F-4D97-AF65-F5344CB8AC3E}">
        <p14:creationId xmlns:p14="http://schemas.microsoft.com/office/powerpoint/2010/main" val="57272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108000" tIns="36000" rIns="108000" bIns="36000" anchor="t" anchorCtr="0">
            <a:noAutofit/>
          </a:bodyPr>
          <a:lstStyle/>
          <a:p>
            <a:pPr marL="304747" marR="0" lvl="0" indent="-304747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Noto Sans Symbols"/>
              <a:buChar char="▪"/>
            </a:pPr>
            <a:r>
              <a:rPr lang="en-US" sz="34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The selected form elements come as an array:</a:t>
            </a:r>
          </a:p>
        </p:txBody>
      </p:sp>
      <p:sp>
        <p:nvSpPr>
          <p:cNvPr id="402" name="Shape 40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108000" tIns="36000" rIns="108000" bIns="36000" anchor="ctr" anchorCtr="0">
            <a:noAutofit/>
          </a:bodyPr>
          <a:lstStyle/>
          <a:p>
            <a:pPr marL="0" marR="0" lvl="0" indent="-254000" algn="l" rtl="0">
              <a:lnSpc>
                <a:spcPct val="90000"/>
              </a:lnSpc>
              <a:spcBef>
                <a:spcPts val="0"/>
              </a:spcBef>
              <a:buClr>
                <a:srgbClr val="F3BE60"/>
              </a:buClr>
              <a:buSzPct val="1000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Submitting Arrays (2)</a:t>
            </a:r>
          </a:p>
        </p:txBody>
      </p:sp>
      <p:sp>
        <p:nvSpPr>
          <p:cNvPr id="403" name="Shape 403"/>
          <p:cNvSpPr/>
          <p:nvPr/>
        </p:nvSpPr>
        <p:spPr>
          <a:xfrm>
            <a:off x="967291" y="2328564"/>
            <a:ext cx="10308721" cy="3234036"/>
          </a:xfrm>
          <a:prstGeom prst="rect">
            <a:avLst/>
          </a:prstGeom>
          <a:solidFill>
            <a:srgbClr val="D9D4C6">
              <a:alpha val="24705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lang="en-US" sz="26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&lt;?php</a:t>
            </a: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lang="en-US" sz="26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if (isset($_POST['</a:t>
            </a:r>
            <a:r>
              <a:rPr lang="en-US" sz="2600" b="1" i="0" u="none" strike="noStrike" cap="none" dirty="0">
                <a:solidFill>
                  <a:schemeClr val="bg1"/>
                </a:solidFill>
                <a:latin typeface="Consolas"/>
                <a:ea typeface="Consolas"/>
                <a:cs typeface="Consolas"/>
                <a:sym typeface="Consolas"/>
              </a:rPr>
              <a:t>people</a:t>
            </a:r>
            <a:r>
              <a:rPr lang="en-US" sz="26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'])) {</a:t>
            </a: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lang="en-US" sz="26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    foreach($_POST['</a:t>
            </a:r>
            <a:r>
              <a:rPr lang="en-US" sz="2600" b="1" i="0" u="none" strike="noStrike" cap="none" dirty="0">
                <a:solidFill>
                  <a:schemeClr val="bg1"/>
                </a:solidFill>
                <a:latin typeface="Consolas"/>
                <a:ea typeface="Consolas"/>
                <a:cs typeface="Consolas"/>
                <a:sym typeface="Consolas"/>
              </a:rPr>
              <a:t>people</a:t>
            </a:r>
            <a:r>
              <a:rPr lang="en-US" sz="26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'] as $person) {</a:t>
            </a: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lang="en-US" sz="26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        echo htmlspecialchars($person) . '&lt;/br&gt;';</a:t>
            </a: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lang="en-US" sz="26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    }</a:t>
            </a: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lang="en-US" sz="26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}</a:t>
            </a: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lang="en-US" sz="26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?&gt;</a:t>
            </a:r>
          </a:p>
        </p:txBody>
      </p:sp>
    </p:spTree>
    <p:extLst>
      <p:ext uri="{BB962C8B-B14F-4D97-AF65-F5344CB8AC3E}">
        <p14:creationId xmlns:p14="http://schemas.microsoft.com/office/powerpoint/2010/main" val="15787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 txBox="1"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108000" tIns="36000" rIns="108000" bIns="36000" anchor="t" anchorCtr="0">
            <a:noAutofit/>
          </a:bodyPr>
          <a:lstStyle/>
          <a:p>
            <a:pPr marL="304747" marR="0" lvl="0" indent="-304747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Noto Sans Symbols"/>
              <a:buChar char="▪"/>
            </a:pPr>
            <a:r>
              <a:rPr lang="en-US" sz="34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Radio, date, datetime, time, number, range, color, …</a:t>
            </a:r>
          </a:p>
          <a:p>
            <a:pPr marL="304747" marR="0" lvl="0" indent="-304747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Noto Sans Symbols"/>
              <a:buNone/>
            </a:pPr>
            <a:endParaRPr sz="3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Shape 4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108000" tIns="36000" rIns="108000" bIns="36000" anchor="ctr" anchorCtr="0">
            <a:noAutofit/>
          </a:bodyPr>
          <a:lstStyle/>
          <a:p>
            <a:pPr marL="0" marR="0" lvl="0" indent="-254000" algn="l" rtl="0">
              <a:lnSpc>
                <a:spcPct val="90000"/>
              </a:lnSpc>
              <a:spcBef>
                <a:spcPts val="0"/>
              </a:spcBef>
              <a:buClr>
                <a:srgbClr val="F3BE60"/>
              </a:buClr>
              <a:buSzPct val="1000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Other Input Types</a:t>
            </a:r>
          </a:p>
        </p:txBody>
      </p:sp>
      <p:sp>
        <p:nvSpPr>
          <p:cNvPr id="430" name="Shape 430"/>
          <p:cNvSpPr/>
          <p:nvPr/>
        </p:nvSpPr>
        <p:spPr>
          <a:xfrm>
            <a:off x="693813" y="2030471"/>
            <a:ext cx="10801200" cy="4188839"/>
          </a:xfrm>
          <a:prstGeom prst="rect">
            <a:avLst/>
          </a:prstGeom>
          <a:solidFill>
            <a:srgbClr val="D9D4C6">
              <a:alpha val="24705"/>
            </a:srgbClr>
          </a:solidFill>
          <a:ln w="12700" cap="flat" cmpd="sng">
            <a:solidFill>
              <a:srgbClr val="C6BEA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lang="en-US" sz="22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&lt;form method="post"&gt;</a:t>
            </a: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lang="en-US" sz="22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    Male &lt;input type="</a:t>
            </a:r>
            <a:r>
              <a:rPr lang="en-US" sz="2200" b="1" i="0" u="none" strike="noStrike" cap="none" dirty="0">
                <a:solidFill>
                  <a:schemeClr val="bg1"/>
                </a:solidFill>
                <a:latin typeface="Consolas"/>
                <a:ea typeface="Consolas"/>
                <a:cs typeface="Consolas"/>
                <a:sym typeface="Consolas"/>
              </a:rPr>
              <a:t>radio</a:t>
            </a:r>
            <a:r>
              <a:rPr lang="en-US" sz="22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" name="gender" value="male" /&gt; &lt;br/&gt;</a:t>
            </a: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lang="en-US" sz="22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    Female &lt;input type="</a:t>
            </a:r>
            <a:r>
              <a:rPr lang="en-US" sz="2200" b="1" i="0" u="none" strike="noStrike" cap="none" dirty="0">
                <a:solidFill>
                  <a:schemeClr val="bg1"/>
                </a:solidFill>
                <a:latin typeface="Consolas"/>
                <a:ea typeface="Consolas"/>
                <a:cs typeface="Consolas"/>
                <a:sym typeface="Consolas"/>
              </a:rPr>
              <a:t>radio</a:t>
            </a:r>
            <a:r>
              <a:rPr lang="en-US" sz="22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" name="gender" value="female" /&gt; &lt;br/&gt;</a:t>
            </a: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lang="en-US" sz="22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    &lt;input type="</a:t>
            </a:r>
            <a:r>
              <a:rPr lang="en-US" sz="2200" b="1" i="0" u="none" strike="noStrike" cap="none" dirty="0">
                <a:solidFill>
                  <a:schemeClr val="bg1"/>
                </a:solidFill>
                <a:latin typeface="Consolas"/>
                <a:ea typeface="Consolas"/>
                <a:cs typeface="Consolas"/>
                <a:sym typeface="Consolas"/>
              </a:rPr>
              <a:t>submit</a:t>
            </a:r>
            <a:r>
              <a:rPr lang="en-US" sz="22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" value="submit"/&gt;</a:t>
            </a: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lang="en-US" sz="22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&lt;/form&gt;</a:t>
            </a: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lang="en-US" sz="22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&lt;?php</a:t>
            </a:r>
          </a:p>
          <a:p>
            <a:pPr lvl="1">
              <a:lnSpc>
                <a:spcPct val="110000"/>
              </a:lnSpc>
              <a:buSzPct val="25000"/>
            </a:pPr>
            <a:r>
              <a:rPr lang="en-US" sz="22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if (isset($_POST['gender'])) {</a:t>
            </a:r>
          </a:p>
          <a:p>
            <a:pPr lvl="1">
              <a:lnSpc>
                <a:spcPct val="110000"/>
              </a:lnSpc>
              <a:buSzPct val="25000"/>
            </a:pPr>
            <a:r>
              <a:rPr lang="en-US" sz="22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    $selected_radio = $_POST['gender'];</a:t>
            </a:r>
          </a:p>
          <a:p>
            <a:pPr lvl="1">
              <a:lnSpc>
                <a:spcPct val="110000"/>
              </a:lnSpc>
              <a:buSzPct val="25000"/>
            </a:pPr>
            <a:r>
              <a:rPr lang="en-US" sz="22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    echo "Selected: $selected_radio";</a:t>
            </a:r>
          </a:p>
          <a:p>
            <a:pPr lvl="1">
              <a:lnSpc>
                <a:spcPct val="110000"/>
              </a:lnSpc>
              <a:buSzPct val="25000"/>
            </a:pPr>
            <a:r>
              <a:rPr lang="en-US" sz="22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}</a:t>
            </a: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lang="en-US" sz="2200" b="1" i="0" u="none" strike="noStrike" cap="none" dirty="0">
                <a:latin typeface="Consolas"/>
                <a:ea typeface="Consolas"/>
                <a:cs typeface="Consolas"/>
                <a:sym typeface="Consolas"/>
              </a:rPr>
              <a:t>?&gt;</a:t>
            </a:r>
          </a:p>
        </p:txBody>
      </p:sp>
    </p:spTree>
    <p:extLst>
      <p:ext uri="{BB962C8B-B14F-4D97-AF65-F5344CB8AC3E}">
        <p14:creationId xmlns:p14="http://schemas.microsoft.com/office/powerpoint/2010/main" val="409438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E49D336-45B6-44D3-97C4-E28F8DEA20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9498" y="1656688"/>
            <a:ext cx="7579238" cy="4771126"/>
          </a:xfrm>
        </p:spPr>
        <p:txBody>
          <a:bodyPr/>
          <a:lstStyle>
            <a:lvl1pPr marL="514350" indent="-514350">
              <a:buFont typeface="Wingdings" panose="05000000000000000000" pitchFamily="2" charset="2"/>
              <a:buChar char="§"/>
              <a:defRPr>
                <a:solidFill>
                  <a:schemeClr val="bg2"/>
                </a:solidFill>
              </a:defRPr>
            </a:lvl1pPr>
            <a:lvl2pPr marL="1123935" indent="-51435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733520" indent="-51435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2343105" indent="-51435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952689" indent="-51435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…</a:t>
            </a:r>
          </a:p>
          <a:p>
            <a:pPr lvl="0"/>
            <a:r>
              <a:rPr lang="en-GB" dirty="0"/>
              <a:t>…</a:t>
            </a:r>
            <a:endParaRPr lang="en-US" dirty="0"/>
          </a:p>
          <a:p>
            <a:pPr lvl="0"/>
            <a:r>
              <a:rPr lang="en-GB" dirty="0"/>
              <a:t>…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55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BAFE522-EB7D-4931-A015-9A7E8A98517D}"/>
              </a:ext>
            </a:extLst>
          </p:cNvPr>
          <p:cNvGrpSpPr/>
          <p:nvPr/>
        </p:nvGrpSpPr>
        <p:grpSpPr>
          <a:xfrm>
            <a:off x="191892" y="1420274"/>
            <a:ext cx="8630747" cy="5298959"/>
            <a:chOff x="472011" y="1508786"/>
            <a:chExt cx="3799787" cy="4865561"/>
          </a:xfrm>
        </p:grpSpPr>
        <p:sp>
          <p:nvSpPr>
            <p:cNvPr id="10" name="Rounded Rectangle 10">
              <a:extLst>
                <a:ext uri="{FF2B5EF4-FFF2-40B4-BE49-F238E27FC236}">
                  <a16:creationId xmlns:a16="http://schemas.microsoft.com/office/drawing/2014/main" id="{18F78F23-3D09-4B63-8DF9-D49CFBB145EE}"/>
                </a:ext>
              </a:extLst>
            </p:cNvPr>
            <p:cNvSpPr/>
            <p:nvPr userDrawn="1"/>
          </p:nvSpPr>
          <p:spPr>
            <a:xfrm>
              <a:off x="472011" y="1508786"/>
              <a:ext cx="3799787" cy="4865561"/>
            </a:xfrm>
            <a:prstGeom prst="roundRect">
              <a:avLst>
                <a:gd name="adj" fmla="val 3968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398" dirty="0"/>
            </a:p>
          </p:txBody>
        </p:sp>
        <p:sp>
          <p:nvSpPr>
            <p:cNvPr id="11" name="Rounded Rectangle 16">
              <a:extLst>
                <a:ext uri="{FF2B5EF4-FFF2-40B4-BE49-F238E27FC236}">
                  <a16:creationId xmlns:a16="http://schemas.microsoft.com/office/drawing/2014/main" id="{F12C06CE-2BBE-46C2-B718-813794C58DF9}"/>
                </a:ext>
              </a:extLst>
            </p:cNvPr>
            <p:cNvSpPr/>
            <p:nvPr userDrawn="1"/>
          </p:nvSpPr>
          <p:spPr>
            <a:xfrm>
              <a:off x="540767" y="1781251"/>
              <a:ext cx="85794" cy="4320631"/>
            </a:xfrm>
            <a:prstGeom prst="roundRect">
              <a:avLst>
                <a:gd name="adj" fmla="val 50000"/>
              </a:avLst>
            </a:prstGeom>
            <a:solidFill>
              <a:schemeClr val="bg2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398">
                <a:solidFill>
                  <a:schemeClr val="bg1"/>
                </a:solidFill>
              </a:endParaRPr>
            </a:p>
          </p:txBody>
        </p:sp>
        <p:sp>
          <p:nvSpPr>
            <p:cNvPr id="12" name="Half Frame 11">
              <a:extLst>
                <a:ext uri="{FF2B5EF4-FFF2-40B4-BE49-F238E27FC236}">
                  <a16:creationId xmlns:a16="http://schemas.microsoft.com/office/drawing/2014/main" id="{66CDBB1E-AF3C-43FC-9F34-2DD691F81726}"/>
                </a:ext>
              </a:extLst>
            </p:cNvPr>
            <p:cNvSpPr/>
            <p:nvPr userDrawn="1"/>
          </p:nvSpPr>
          <p:spPr>
            <a:xfrm rot="5400000">
              <a:off x="3762569" y="1912372"/>
              <a:ext cx="669775" cy="238503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2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398">
                <a:solidFill>
                  <a:schemeClr val="tx1"/>
                </a:solidFill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CCC3A316-993C-4741-8826-E104F27650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135962" y="2386124"/>
            <a:ext cx="3704800" cy="4009526"/>
          </a:xfrm>
          <a:prstGeom prst="rect">
            <a:avLst/>
          </a:prstGeom>
        </p:spPr>
      </p:pic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B96A0DF8-27E7-4DC8-BBE3-7238AAAEB845}"/>
              </a:ext>
            </a:extLst>
          </p:cNvPr>
          <p:cNvSpPr txBox="1">
            <a:spLocks/>
          </p:cNvSpPr>
          <p:nvPr/>
        </p:nvSpPr>
        <p:spPr>
          <a:xfrm>
            <a:off x="542931" y="1724211"/>
            <a:ext cx="11449179" cy="4980977"/>
          </a:xfrm>
          <a:prstGeom prst="rect">
            <a:avLst/>
          </a:prstGeom>
        </p:spPr>
        <p:txBody>
          <a:bodyPr vert="horz" lIns="107972" tIns="35991" rIns="107972" bIns="35991" rtlCol="0">
            <a:normAutofit/>
          </a:bodyPr>
          <a:lstStyle>
            <a:lvl1pPr marL="456915" indent="-456915" algn="l" defTabSz="1218438" rtl="0" eaLnBrk="1" latinLnBrk="1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3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9981" indent="-380762" algn="l" defTabSz="1218438" rtl="0" eaLnBrk="1" latinLnBrk="1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31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048" indent="-304610" algn="l" defTabSz="1218438" rtl="0" eaLnBrk="1" latinLnBrk="1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2267" indent="-304610" algn="l" defTabSz="1218438" rtl="0" eaLnBrk="1" latinLnBrk="1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1485" indent="-304610" algn="l" defTabSz="1218438" rtl="0" eaLnBrk="1" latinLnBrk="1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0704" indent="-304610" algn="l" defTabSz="1218438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9924" indent="-304610" algn="l" defTabSz="1218438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9143" indent="-304610" algn="l" defTabSz="1218438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8362" indent="-304610" algn="l" defTabSz="1218438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000" dirty="0">
                <a:solidFill>
                  <a:schemeClr val="bg2"/>
                </a:solidFill>
              </a:rPr>
              <a:t>HTTP works with message </a:t>
            </a:r>
            <a:r>
              <a:rPr lang="en-US" sz="3000" dirty="0" smtClean="0">
                <a:solidFill>
                  <a:schemeClr val="bg2"/>
                </a:solidFill>
              </a:rPr>
              <a:t>pairs called HTTP</a:t>
            </a:r>
            <a:br>
              <a:rPr lang="en-US" sz="3000" dirty="0" smtClean="0">
                <a:solidFill>
                  <a:schemeClr val="bg2"/>
                </a:solidFill>
              </a:rPr>
            </a:br>
            <a:r>
              <a:rPr lang="en-US" sz="3000" dirty="0" smtClean="0">
                <a:solidFill>
                  <a:schemeClr val="bg2"/>
                </a:solidFill>
              </a:rPr>
              <a:t> </a:t>
            </a:r>
            <a:r>
              <a:rPr lang="en-US" sz="3000" dirty="0">
                <a:solidFill>
                  <a:schemeClr val="bg2"/>
                </a:solidFill>
              </a:rPr>
              <a:t>request and HTTP response</a:t>
            </a:r>
          </a:p>
          <a:p>
            <a:pPr>
              <a:lnSpc>
                <a:spcPct val="100000"/>
              </a:lnSpc>
            </a:pPr>
            <a:r>
              <a:rPr lang="en-US" sz="3000" dirty="0" smtClean="0">
                <a:solidFill>
                  <a:schemeClr val="bg2"/>
                </a:solidFill>
              </a:rPr>
              <a:t>The URL parts define: </a:t>
            </a:r>
            <a:r>
              <a:rPr lang="en-US" sz="2800" dirty="0" smtClean="0">
                <a:solidFill>
                  <a:schemeClr val="bg2"/>
                </a:solidFill>
              </a:rPr>
              <a:t>protocol, host, port, </a:t>
            </a:r>
            <a:br>
              <a:rPr lang="en-US" sz="2800" dirty="0" smtClean="0">
                <a:solidFill>
                  <a:schemeClr val="bg2"/>
                </a:solidFill>
              </a:rPr>
            </a:br>
            <a:r>
              <a:rPr lang="en-US" sz="2800" dirty="0" smtClean="0">
                <a:solidFill>
                  <a:schemeClr val="bg2"/>
                </a:solidFill>
              </a:rPr>
              <a:t>path, query string, and</a:t>
            </a:r>
            <a:r>
              <a:rPr lang="en-US" sz="2800" dirty="0">
                <a:solidFill>
                  <a:schemeClr val="bg2"/>
                </a:solidFill>
              </a:rPr>
              <a:t> </a:t>
            </a:r>
            <a:r>
              <a:rPr lang="en-US" sz="2800" dirty="0" smtClean="0">
                <a:solidFill>
                  <a:schemeClr val="bg2"/>
                </a:solidFill>
              </a:rPr>
              <a:t>fragment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bg2"/>
                </a:solidFill>
              </a:rPr>
              <a:t>HTML describes text with </a:t>
            </a:r>
            <a:r>
              <a:rPr lang="en-US" sz="2800" dirty="0" smtClean="0">
                <a:solidFill>
                  <a:schemeClr val="bg2"/>
                </a:solidFill>
              </a:rPr>
              <a:t>formatting, images,</a:t>
            </a:r>
            <a:br>
              <a:rPr lang="en-US" sz="2800" dirty="0" smtClean="0">
                <a:solidFill>
                  <a:schemeClr val="bg2"/>
                </a:solidFill>
              </a:rPr>
            </a:br>
            <a:r>
              <a:rPr lang="en-US" sz="2800" dirty="0" smtClean="0">
                <a:solidFill>
                  <a:schemeClr val="bg2"/>
                </a:solidFill>
              </a:rPr>
              <a:t>tables</a:t>
            </a:r>
            <a:r>
              <a:rPr lang="en-US" sz="2800" dirty="0">
                <a:solidFill>
                  <a:schemeClr val="bg2"/>
                </a:solidFill>
              </a:rPr>
              <a:t>, forms, </a:t>
            </a:r>
            <a:r>
              <a:rPr lang="en-US" sz="2800" dirty="0" smtClean="0">
                <a:solidFill>
                  <a:schemeClr val="bg2"/>
                </a:solidFill>
              </a:rPr>
              <a:t>etc</a:t>
            </a:r>
          </a:p>
          <a:p>
            <a:pPr>
              <a:lnSpc>
                <a:spcPct val="100000"/>
              </a:lnSpc>
            </a:pPr>
            <a:r>
              <a:rPr lang="en-US" sz="3000" dirty="0" smtClean="0">
                <a:solidFill>
                  <a:schemeClr val="bg2"/>
                </a:solidFill>
              </a:rPr>
              <a:t>You </a:t>
            </a:r>
            <a:r>
              <a:rPr lang="en-US" sz="3000" dirty="0">
                <a:solidFill>
                  <a:schemeClr val="bg2"/>
                </a:solidFill>
              </a:rPr>
              <a:t>can easily combine PHP and HTML</a:t>
            </a:r>
          </a:p>
          <a:p>
            <a:pPr>
              <a:lnSpc>
                <a:spcPct val="100000"/>
              </a:lnSpc>
            </a:pPr>
            <a:r>
              <a:rPr lang="en-US" sz="3000" dirty="0">
                <a:solidFill>
                  <a:schemeClr val="bg2"/>
                </a:solidFill>
              </a:rPr>
              <a:t>You can get input as array</a:t>
            </a:r>
          </a:p>
          <a:p>
            <a:pPr>
              <a:lnSpc>
                <a:spcPct val="100000"/>
              </a:lnSpc>
            </a:pPr>
            <a:r>
              <a:rPr lang="en-US" sz="3000" dirty="0">
                <a:solidFill>
                  <a:schemeClr val="bg2"/>
                </a:solidFill>
              </a:rPr>
              <a:t>Special input fields – checkboxes, hidden fields</a:t>
            </a:r>
          </a:p>
        </p:txBody>
      </p:sp>
    </p:spTree>
    <p:extLst>
      <p:ext uri="{BB962C8B-B14F-4D97-AF65-F5344CB8AC3E}">
        <p14:creationId xmlns:p14="http://schemas.microsoft.com/office/powerpoint/2010/main" val="103280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32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SoftUni Diamond Partners</a:t>
            </a:r>
            <a:endParaRPr lang="bg-BG" dirty="0"/>
          </a:p>
        </p:txBody>
      </p:sp>
      <p:pic>
        <p:nvPicPr>
          <p:cNvPr id="29" name="Infragistics">
            <a:hlinkClick r:id="rId3"/>
            <a:extLst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04" r="-4204"/>
          <a:stretch/>
        </p:blipFill>
        <p:spPr>
          <a:xfrm>
            <a:off x="5454358" y="4535548"/>
            <a:ext cx="5667359" cy="86337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softEdge rad="0"/>
          </a:effectLst>
        </p:spPr>
      </p:pic>
      <p:pic>
        <p:nvPicPr>
          <p:cNvPr id="30" name="Indeavr" descr="Ð ÐµÐ·ÑÐ»ÑÐ°Ñ Ñ Ð¸Ð·Ð¾Ð±ÑÐ°Ð¶ÐµÐ½Ð¸Ðµ Ð·Ð° indeavr">
            <a:hlinkClick r:id="rId5"/>
            <a:extLst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33" t="-16118" r="-14633" b="-8642"/>
          <a:stretch/>
        </p:blipFill>
        <p:spPr bwMode="auto">
          <a:xfrm>
            <a:off x="1067109" y="4535548"/>
            <a:ext cx="3961114" cy="86337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/>
          <a:extLst/>
        </p:spPr>
      </p:pic>
      <p:pic>
        <p:nvPicPr>
          <p:cNvPr id="26" name="Netpeak" descr="Ð ÐµÐ·ÑÐ»ÑÐ°Ñ Ñ Ð¸Ð·Ð¾Ð±ÑÐ°Ð¶ÐµÐ½Ð¸Ðµ Ð·Ð° netpeak">
            <a:hlinkClick r:id="rId7"/>
            <a:extLst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91" t="-11436" r="-7291" b="-11436"/>
          <a:stretch/>
        </p:blipFill>
        <p:spPr bwMode="auto">
          <a:xfrm>
            <a:off x="5329387" y="2475024"/>
            <a:ext cx="5792330" cy="86337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/>
          <a:extLst/>
        </p:spPr>
      </p:pic>
      <p:pic>
        <p:nvPicPr>
          <p:cNvPr id="35" name="Sotware Group" descr="Ð ÐµÐ·ÑÐ»ÑÐ°Ñ Ñ Ð¸Ð·Ð¾Ð±ÑÐ°Ð¶ÐµÐ½Ð¸Ðµ Ð·Ð° software group">
            <a:hlinkClick r:id="rId9"/>
            <a:extLst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284" r="-9241"/>
          <a:stretch/>
        </p:blipFill>
        <p:spPr bwMode="auto">
          <a:xfrm>
            <a:off x="1067110" y="2475024"/>
            <a:ext cx="3857374" cy="86337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/>
          <a:extLst/>
        </p:spPr>
      </p:pic>
      <p:pic>
        <p:nvPicPr>
          <p:cNvPr id="25" name="Telenor">
            <a:hlinkClick r:id="rId11"/>
            <a:extLst/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003" r="-12003" b="-2307"/>
          <a:stretch/>
        </p:blipFill>
        <p:spPr>
          <a:xfrm>
            <a:off x="8674177" y="1444762"/>
            <a:ext cx="2447538" cy="86337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/>
        </p:spPr>
      </p:pic>
      <p:pic>
        <p:nvPicPr>
          <p:cNvPr id="34" name="XS">
            <a:hlinkClick r:id="rId13"/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96" t="-9452" r="-8796" b="-9452"/>
          <a:stretch/>
        </p:blipFill>
        <p:spPr>
          <a:xfrm>
            <a:off x="1067109" y="1444762"/>
            <a:ext cx="4184702" cy="86337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/>
        </p:spPr>
      </p:pic>
      <p:pic>
        <p:nvPicPr>
          <p:cNvPr id="36" name="SB Tech">
            <a:hlinkClick r:id="rId15"/>
            <a:extLst/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22" t="6534" r="-689" b="14898"/>
          <a:stretch/>
        </p:blipFill>
        <p:spPr>
          <a:xfrm>
            <a:off x="5606490" y="1444762"/>
            <a:ext cx="2713010" cy="86337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/>
        </p:spPr>
      </p:pic>
      <p:pic>
        <p:nvPicPr>
          <p:cNvPr id="27" name="Postbank">
            <a:hlinkClick r:id="rId17"/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826" t="-8951" r="-21826" b="-8951"/>
          <a:stretch/>
        </p:blipFill>
        <p:spPr>
          <a:xfrm>
            <a:off x="5970316" y="3505286"/>
            <a:ext cx="2519002" cy="86337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/>
        </p:spPr>
      </p:pic>
      <p:pic>
        <p:nvPicPr>
          <p:cNvPr id="31" name="SuperHosting" descr="Ð ÐµÐ·ÑÐ»ÑÐ°Ñ Ñ Ð¸Ð·Ð¾Ð±ÑÐ°Ð¶ÐµÐ½Ð¸Ðµ Ð·Ð° superhosting png">
            <a:hlinkClick r:id="rId19"/>
            <a:extLst/>
          </p:cNvPr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663" t="-10753" r="-34663" b="-10753"/>
          <a:stretch/>
        </p:blipFill>
        <p:spPr bwMode="auto">
          <a:xfrm>
            <a:off x="8852055" y="3505286"/>
            <a:ext cx="2269662" cy="86337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/>
          <a:extLst/>
        </p:spPr>
      </p:pic>
      <p:pic>
        <p:nvPicPr>
          <p:cNvPr id="37" name="SmartIT">
            <a:hlinkClick r:id="rId21"/>
            <a:extLst/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503" t="-16504" r="-14503" b="-16504"/>
          <a:stretch/>
        </p:blipFill>
        <p:spPr>
          <a:xfrm>
            <a:off x="1067110" y="3505286"/>
            <a:ext cx="4540472" cy="86337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/>
        </p:spPr>
      </p:pic>
      <p:pic>
        <p:nvPicPr>
          <p:cNvPr id="28" name="Codexio">
            <a:hlinkClick r:id="rId23"/>
            <a:extLst/>
          </p:cNvPr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589" t="-22282" r="-30138" b="-23831"/>
          <a:stretch/>
        </p:blipFill>
        <p:spPr>
          <a:xfrm>
            <a:off x="6703080" y="5565809"/>
            <a:ext cx="1748647" cy="86337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/>
        </p:spPr>
      </p:pic>
      <p:pic>
        <p:nvPicPr>
          <p:cNvPr id="16" name="Infragistics">
            <a:hlinkClick r:id="rId25"/>
            <a:extLst>
              <a:ext uri="{FF2B5EF4-FFF2-40B4-BE49-F238E27FC236}">
                <a16:creationId xmlns:a16="http://schemas.microsoft.com/office/drawing/2014/main" id="{0FDF11E6-F5ED-4FB2-96CD-9D306D28A0DB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04" r="-4204"/>
          <a:stretch>
            <a:fillRect/>
          </a:stretch>
        </p:blipFill>
        <p:spPr>
          <a:xfrm>
            <a:off x="3488905" y="5565809"/>
            <a:ext cx="2873046" cy="86337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18445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SoftUni Organizational Partners</a:t>
            </a:r>
            <a:endParaRPr lang="bg-BG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F94737B-4698-41F8-AC81-9324F12880B9}"/>
              </a:ext>
            </a:extLst>
          </p:cNvPr>
          <p:cNvGrpSpPr/>
          <p:nvPr/>
        </p:nvGrpSpPr>
        <p:grpSpPr>
          <a:xfrm>
            <a:off x="1980684" y="1710772"/>
            <a:ext cx="8227457" cy="4150197"/>
            <a:chOff x="1492446" y="2067924"/>
            <a:chExt cx="6811766" cy="343607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953" t="-24485" r="-5953" b="-24485"/>
            <a:stretch/>
          </p:blipFill>
          <p:spPr>
            <a:xfrm>
              <a:off x="1492446" y="2067924"/>
              <a:ext cx="4297166" cy="1439625"/>
            </a:xfrm>
            <a:prstGeom prst="roundRect">
              <a:avLst>
                <a:gd name="adj" fmla="val 8805"/>
              </a:avLst>
            </a:prstGeom>
            <a:solidFill>
              <a:schemeClr val="bg2"/>
            </a:solidFill>
            <a:ln>
              <a:solidFill>
                <a:schemeClr val="tx1"/>
              </a:solidFill>
            </a:ln>
            <a:effectLst/>
          </p:spPr>
        </p:pic>
        <p:pic>
          <p:nvPicPr>
            <p:cNvPr id="4" name="Picture 3">
              <a:hlinkClick r:id="rId4"/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654" r="6654"/>
            <a:stretch/>
          </p:blipFill>
          <p:spPr>
            <a:xfrm>
              <a:off x="6341434" y="2067924"/>
              <a:ext cx="1962778" cy="1439625"/>
            </a:xfrm>
            <a:prstGeom prst="roundRect">
              <a:avLst>
                <a:gd name="adj" fmla="val 8806"/>
              </a:avLst>
            </a:prstGeom>
            <a:solidFill>
              <a:schemeClr val="bg2"/>
            </a:solidFill>
            <a:ln>
              <a:solidFill>
                <a:schemeClr val="tx1"/>
              </a:solidFill>
            </a:ln>
            <a:effectLst/>
          </p:spPr>
        </p:pic>
        <p:pic>
          <p:nvPicPr>
            <p:cNvPr id="5" name="Picture 4">
              <a:hlinkClick r:id="rId6"/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201" t="-3201" r="-3201" b="-3201"/>
            <a:stretch/>
          </p:blipFill>
          <p:spPr>
            <a:xfrm>
              <a:off x="5904002" y="4064376"/>
              <a:ext cx="2400210" cy="1439625"/>
            </a:xfrm>
            <a:prstGeom prst="roundRect">
              <a:avLst>
                <a:gd name="adj" fmla="val 8200"/>
              </a:avLst>
            </a:prstGeom>
            <a:solidFill>
              <a:schemeClr val="bg2"/>
            </a:solidFill>
            <a:ln>
              <a:solidFill>
                <a:schemeClr val="tx1"/>
              </a:solidFill>
            </a:ln>
            <a:effectLst/>
          </p:spPr>
        </p:pic>
        <p:pic>
          <p:nvPicPr>
            <p:cNvPr id="6" name="Picture 5">
              <a:hlinkClick r:id="rId8"/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305" t="-5874" r="-9305" b="-12736"/>
            <a:stretch/>
          </p:blipFill>
          <p:spPr>
            <a:xfrm>
              <a:off x="1492446" y="4064376"/>
              <a:ext cx="3383118" cy="1439625"/>
            </a:xfrm>
            <a:prstGeom prst="roundRect">
              <a:avLst>
                <a:gd name="adj" fmla="val 10015"/>
              </a:avLst>
            </a:prstGeom>
            <a:solidFill>
              <a:schemeClr val="bg2"/>
            </a:solidFill>
            <a:ln>
              <a:solidFill>
                <a:schemeClr val="tx1"/>
              </a:solidFill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29881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199" dirty="0"/>
              <a:t>Software University – High-Quality Education and </a:t>
            </a:r>
            <a:br>
              <a:rPr lang="en-US" sz="3199" dirty="0"/>
            </a:br>
            <a:r>
              <a:rPr lang="en-US" sz="3199" dirty="0"/>
              <a:t>Employment Opportunities </a:t>
            </a:r>
          </a:p>
          <a:p>
            <a:pPr lvl="1">
              <a:lnSpc>
                <a:spcPct val="100000"/>
              </a:lnSpc>
            </a:pPr>
            <a:r>
              <a:rPr lang="en-US" sz="2899" noProof="1">
                <a:hlinkClick r:id="rId3"/>
              </a:rPr>
              <a:t>softuni.bg</a:t>
            </a:r>
            <a:r>
              <a:rPr lang="en-US" sz="2899" noProof="1"/>
              <a:t> </a:t>
            </a:r>
          </a:p>
          <a:p>
            <a:pPr>
              <a:lnSpc>
                <a:spcPct val="100000"/>
              </a:lnSpc>
            </a:pPr>
            <a:r>
              <a:rPr lang="en-US" sz="3199" dirty="0"/>
              <a:t>Software University Foundation</a:t>
            </a:r>
            <a:endParaRPr lang="bg-BG" sz="3199" dirty="0"/>
          </a:p>
          <a:p>
            <a:pPr lvl="1">
              <a:lnSpc>
                <a:spcPct val="100000"/>
              </a:lnSpc>
            </a:pPr>
            <a:r>
              <a:rPr lang="en-US" sz="2999" noProof="1">
                <a:hlinkClick r:id="rId4"/>
              </a:rPr>
              <a:t>http://softuni.foundation/</a:t>
            </a:r>
            <a:endParaRPr lang="en-US" sz="2999" noProof="1"/>
          </a:p>
          <a:p>
            <a:pPr>
              <a:lnSpc>
                <a:spcPct val="100000"/>
              </a:lnSpc>
            </a:pPr>
            <a:r>
              <a:rPr lang="en-US" sz="3199" dirty="0"/>
              <a:t>Software University @ Facebook</a:t>
            </a:r>
          </a:p>
          <a:p>
            <a:pPr marL="990278" lvl="1" indent="-380876" defTabSz="1218804">
              <a:lnSpc>
                <a:spcPct val="100000"/>
              </a:lnSpc>
              <a:tabLst>
                <a:tab pos="282490" algn="l"/>
              </a:tabLst>
              <a:defRPr/>
            </a:pPr>
            <a:r>
              <a:rPr lang="en-US" sz="2899" noProof="1">
                <a:solidFill>
                  <a:srgbClr val="234465"/>
                </a:solidFill>
                <a:hlinkClick r:id="rId5"/>
              </a:rPr>
              <a:t>facebook.com/SoftwareUniversity</a:t>
            </a:r>
            <a:endParaRPr lang="en-US" sz="2899" noProof="1">
              <a:solidFill>
                <a:srgbClr val="234465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3199" dirty="0"/>
              <a:t>Software University Forums</a:t>
            </a:r>
          </a:p>
          <a:p>
            <a:pPr marL="990278" lvl="1" indent="-380876" defTabSz="1218804">
              <a:lnSpc>
                <a:spcPct val="100000"/>
              </a:lnSpc>
              <a:tabLst>
                <a:tab pos="282490" algn="l"/>
              </a:tabLst>
              <a:defRPr/>
            </a:pPr>
            <a:r>
              <a:rPr lang="en-US" sz="2799" dirty="0">
                <a:hlinkClick r:id="rId6"/>
              </a:rPr>
              <a:t>forum.softuni.bg</a:t>
            </a:r>
            <a:endParaRPr lang="en-US" sz="2799" noProof="1"/>
          </a:p>
          <a:p>
            <a:pPr>
              <a:lnSpc>
                <a:spcPct val="100000"/>
              </a:lnSpc>
            </a:pPr>
            <a:endParaRPr lang="en-US" noProof="1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Trainings @ Software University</a:t>
            </a:r>
            <a:r>
              <a:rPr lang="bg-BG" dirty="0"/>
              <a:t> (</a:t>
            </a:r>
            <a:r>
              <a:rPr lang="en-US" dirty="0"/>
              <a:t>SoftUni)</a:t>
            </a:r>
          </a:p>
        </p:txBody>
      </p:sp>
      <p:pic>
        <p:nvPicPr>
          <p:cNvPr id="15" name="Picture 14">
            <a:hlinkClick r:id="rId7"/>
            <a:extLst>
              <a:ext uri="{FF2B5EF4-FFF2-40B4-BE49-F238E27FC236}">
                <a16:creationId xmlns:a16="http://schemas.microsoft.com/office/drawing/2014/main" id="{FF8B5863-FC71-441D-893C-E681B70BF35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612" y="2538112"/>
            <a:ext cx="2122583" cy="529411"/>
          </a:xfrm>
          <a:prstGeom prst="rect">
            <a:avLst/>
          </a:prstGeom>
        </p:spPr>
      </p:pic>
      <p:pic>
        <p:nvPicPr>
          <p:cNvPr id="18" name="Picture 17">
            <a:hlinkClick r:id="rId3"/>
            <a:extLst>
              <a:ext uri="{FF2B5EF4-FFF2-40B4-BE49-F238E27FC236}">
                <a16:creationId xmlns:a16="http://schemas.microsoft.com/office/drawing/2014/main" id="{5AC70220-7037-4082-BB2D-BF1E99F91E0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140" y="2057400"/>
            <a:ext cx="3366866" cy="4482957"/>
          </a:xfrm>
          <a:prstGeom prst="rect">
            <a:avLst/>
          </a:prstGeom>
        </p:spPr>
      </p:pic>
      <p:pic>
        <p:nvPicPr>
          <p:cNvPr id="11" name="Picture 4">
            <a:hlinkClick r:id="rId10" tooltip="Software University @ Facebook"/>
            <a:extLst>
              <a:ext uri="{FF2B5EF4-FFF2-40B4-BE49-F238E27FC236}">
                <a16:creationId xmlns:a16="http://schemas.microsoft.com/office/drawing/2014/main" id="{7DE74804-3B64-4B79-BDD0-3E400F9EC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2612" y="3654371"/>
            <a:ext cx="1118449" cy="111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hlinkClick r:id="rId6" tooltip="Software University Discussion Forum"/>
            <a:extLst>
              <a:ext uri="{FF2B5EF4-FFF2-40B4-BE49-F238E27FC236}">
                <a16:creationId xmlns:a16="http://schemas.microsoft.com/office/drawing/2014/main" id="{E65F0011-8B8E-4A02-A422-9662ADE13CB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612" y="5359668"/>
            <a:ext cx="1041962" cy="104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73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Server Work Model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524625"/>
            <a:ext cx="428625" cy="196850"/>
          </a:xfrm>
        </p:spPr>
        <p:txBody>
          <a:bodyPr/>
          <a:lstStyle/>
          <a:p>
            <a:fld id="{C014DD1E-5D91-48A3-AD6D-45FBA980D106}" type="slidenum">
              <a:rPr lang="en-US" smtClean="0"/>
              <a:pPr/>
              <a:t>6</a:t>
            </a:fld>
            <a:endParaRPr lang="en-US" dirty="0"/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>
          <a:xfrm flipH="1">
            <a:off x="3197079" y="2855737"/>
            <a:ext cx="1676400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389154" y="1916190"/>
            <a:ext cx="1484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Request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13899" y="2942869"/>
            <a:ext cx="1637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Response</a:t>
            </a:r>
          </a:p>
        </p:txBody>
      </p:sp>
      <p:cxnSp>
        <p:nvCxnSpPr>
          <p:cNvPr id="27" name="Straight Arrow Connector 26"/>
          <p:cNvCxnSpPr>
            <a:cxnSpLocks/>
          </p:cNvCxnSpPr>
          <p:nvPr/>
        </p:nvCxnSpPr>
        <p:spPr>
          <a:xfrm>
            <a:off x="3197079" y="2516179"/>
            <a:ext cx="1676400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350" y="1778189"/>
            <a:ext cx="1638463" cy="196321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103812" y="1116851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Web Server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8FB8100-7456-4FFD-9A18-B473364EE6ED}"/>
              </a:ext>
            </a:extLst>
          </p:cNvPr>
          <p:cNvGrpSpPr/>
          <p:nvPr/>
        </p:nvGrpSpPr>
        <p:grpSpPr>
          <a:xfrm>
            <a:off x="5955087" y="4355956"/>
            <a:ext cx="2729038" cy="2168879"/>
            <a:chOff x="4451000" y="4330968"/>
            <a:chExt cx="2729038" cy="2168879"/>
          </a:xfrm>
        </p:grpSpPr>
        <p:sp>
          <p:nvSpPr>
            <p:cNvPr id="34" name="TextBox 33"/>
            <p:cNvSpPr txBox="1"/>
            <p:nvPr/>
          </p:nvSpPr>
          <p:spPr>
            <a:xfrm>
              <a:off x="4516679" y="4330968"/>
              <a:ext cx="24243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Web Resources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1845" y="4819918"/>
              <a:ext cx="1201332" cy="1201332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4451000" y="5976627"/>
              <a:ext cx="27290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HTML, PDF, JPG…</a:t>
              </a:r>
              <a:endParaRPr lang="en-US" sz="2800" dirty="0">
                <a:solidFill>
                  <a:srgbClr val="92D05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60264" y="1113171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Web Client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89" y="1997870"/>
            <a:ext cx="2020543" cy="1660031"/>
          </a:xfrm>
          <a:prstGeom prst="rect">
            <a:avLst/>
          </a:prstGeom>
        </p:spPr>
      </p:pic>
      <p:pic>
        <p:nvPicPr>
          <p:cNvPr id="2069" name="Picture 20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788" y="3739112"/>
            <a:ext cx="709891" cy="709891"/>
          </a:xfrm>
          <a:prstGeom prst="rect">
            <a:avLst/>
          </a:prstGeom>
        </p:spPr>
      </p:pic>
      <p:pic>
        <p:nvPicPr>
          <p:cNvPr id="2071" name="Picture 207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2" y="3739112"/>
            <a:ext cx="716501" cy="716501"/>
          </a:xfrm>
          <a:prstGeom prst="rect">
            <a:avLst/>
          </a:prstGeom>
        </p:spPr>
      </p:pic>
      <p:pic>
        <p:nvPicPr>
          <p:cNvPr id="2072" name="Picture 207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327" y="3697762"/>
            <a:ext cx="771119" cy="771119"/>
          </a:xfrm>
          <a:prstGeom prst="rect">
            <a:avLst/>
          </a:prstGeom>
        </p:spPr>
      </p:pic>
      <p:pic>
        <p:nvPicPr>
          <p:cNvPr id="2075" name="Picture 20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49" y="2089735"/>
            <a:ext cx="1870776" cy="1120846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428199" y="1121373"/>
            <a:ext cx="1906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Technology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257448" y="2514600"/>
            <a:ext cx="854053" cy="0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cxnSpLocks/>
          </p:cNvCxnSpPr>
          <p:nvPr/>
        </p:nvCxnSpPr>
        <p:spPr>
          <a:xfrm flipH="1" flipV="1">
            <a:off x="9766412" y="3411337"/>
            <a:ext cx="879074" cy="1221472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5D1BEA1-1540-43B0-BA39-2AE40F890ACF}"/>
              </a:ext>
            </a:extLst>
          </p:cNvPr>
          <p:cNvGrpSpPr/>
          <p:nvPr/>
        </p:nvGrpSpPr>
        <p:grpSpPr>
          <a:xfrm>
            <a:off x="10149572" y="4748845"/>
            <a:ext cx="1659840" cy="1821243"/>
            <a:chOff x="9997101" y="4430907"/>
            <a:chExt cx="1659840" cy="182124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0372" y="4978852"/>
              <a:ext cx="1273298" cy="1273298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9997101" y="4430907"/>
              <a:ext cx="16598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Database</a:t>
              </a:r>
            </a:p>
          </p:txBody>
        </p:sp>
      </p:grpSp>
      <p:cxnSp>
        <p:nvCxnSpPr>
          <p:cNvPr id="48" name="Straight Arrow Connector 47"/>
          <p:cNvCxnSpPr>
            <a:cxnSpLocks/>
          </p:cNvCxnSpPr>
          <p:nvPr/>
        </p:nvCxnSpPr>
        <p:spPr>
          <a:xfrm flipH="1" flipV="1">
            <a:off x="6543043" y="3625369"/>
            <a:ext cx="507745" cy="783546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CFA6880E-A284-4520-BAFF-4F464A6813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3142">
            <a:off x="7914185" y="1518495"/>
            <a:ext cx="2263324" cy="226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03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9" grpId="0"/>
      <p:bldP spid="33" grpId="0"/>
      <p:bldP spid="3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course (slides, examples, demos, videos, homework, etc.)</a:t>
            </a:r>
            <a:br>
              <a:rPr lang="en-US" dirty="0"/>
            </a:br>
            <a:r>
              <a:rPr lang="en-US" dirty="0"/>
              <a:t>is licensed under the "</a:t>
            </a:r>
            <a:r>
              <a:rPr lang="en-US" dirty="0">
                <a:hlinkClick r:id="rId3"/>
              </a:rPr>
              <a:t>Creative Commons </a:t>
            </a:r>
            <a:r>
              <a:rPr lang="en-US" noProof="1">
                <a:hlinkClick r:id="rId3"/>
              </a:rPr>
              <a:t>Attribution-NonCommercial-ShareAlike</a:t>
            </a:r>
            <a:r>
              <a:rPr lang="en-US" dirty="0">
                <a:hlinkClick r:id="rId3"/>
              </a:rPr>
              <a:t> 4.0 International</a:t>
            </a:r>
            <a:r>
              <a:rPr lang="en-US" dirty="0"/>
              <a:t>" license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License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60</a:t>
            </a:fld>
            <a:endParaRPr lang="en-US" dirty="0"/>
          </a:p>
        </p:txBody>
      </p:sp>
      <p:pic>
        <p:nvPicPr>
          <p:cNvPr id="8" name="Picture 4" title="CC-BY-NC-SA License">
            <a:hlinkClick r:id="rId3" tooltip="This work is licensed under the &quot;Creative Commons Attribution-NonCommercial-ShareAlike 4.0 International&quot; licens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859" y="3810000"/>
            <a:ext cx="4642333" cy="1624244"/>
          </a:xfrm>
          <a:prstGeom prst="roundRect">
            <a:avLst>
              <a:gd name="adj" fmla="val 4326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95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41412" y="4876800"/>
            <a:ext cx="9832975" cy="774700"/>
          </a:xfrm>
        </p:spPr>
        <p:txBody>
          <a:bodyPr>
            <a:normAutofit/>
          </a:bodyPr>
          <a:lstStyle/>
          <a:p>
            <a:pPr algn="ctr">
              <a:lnSpc>
                <a:spcPts val="5400"/>
              </a:lnSpc>
            </a:pPr>
            <a:r>
              <a:rPr lang="en-US" dirty="0"/>
              <a:t>Dev Tools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4294967295"/>
          </p:nvPr>
        </p:nvSpPr>
        <p:spPr>
          <a:xfrm>
            <a:off x="1141412" y="5632450"/>
            <a:ext cx="9832975" cy="6889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Tools for Developers</a:t>
            </a:r>
          </a:p>
        </p:txBody>
      </p:sp>
      <p:pic>
        <p:nvPicPr>
          <p:cNvPr id="4098" name="Picture 2" descr="Tools PNG Imag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499" y="957264"/>
            <a:ext cx="3352799" cy="33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63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213"/>
          <p:cNvSpPr txBox="1"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44500" rtl="0">
              <a:spcBef>
                <a:spcPts val="0"/>
              </a:spcBef>
            </a:pPr>
            <a:r>
              <a:rPr lang="en-US" sz="3200" dirty="0" smtClean="0"/>
              <a:t>Fiddler </a:t>
            </a:r>
            <a:r>
              <a:rPr lang="en-US" sz="3200" dirty="0"/>
              <a:t>- </a:t>
            </a:r>
            <a:r>
              <a:rPr lang="en-US" sz="3200" b="1" u="sng" dirty="0">
                <a:solidFill>
                  <a:schemeClr val="hlink"/>
                </a:solidFill>
                <a:hlinkClick r:id="rId2"/>
              </a:rPr>
              <a:t>https://www.telerik.com/fiddler</a:t>
            </a:r>
          </a:p>
          <a:p>
            <a:pPr marL="457200" lvl="0" indent="-444500">
              <a:spcBef>
                <a:spcPts val="0"/>
              </a:spcBef>
            </a:pPr>
            <a:r>
              <a:rPr lang="en-US" sz="3200" dirty="0"/>
              <a:t>TCP/IP </a:t>
            </a:r>
            <a:r>
              <a:rPr lang="en-US" sz="3200" dirty="0" smtClean="0"/>
              <a:t>sniffers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Developer Tools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66" y="5717289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hlinkClick r:id="rId3"/>
              </a:rPr>
              <a:t>Developer Tools</a:t>
            </a:r>
            <a:endParaRPr lang="en-US" sz="3600" b="1" dirty="0"/>
          </a:p>
        </p:txBody>
      </p:sp>
      <p:pic>
        <p:nvPicPr>
          <p:cNvPr id="8" name="Picture 2" descr="&amp;Rcy;&amp;iecy;&amp;zcy;&amp;ucy;&amp;lcy;&amp;tcy;&amp;acy;&amp;tcy; &amp;scy; &amp;icy;&amp;zcy;&amp;ocy;&amp;bcy;&amp;rcy;&amp;acy;&amp;zhcy;&amp;iecy;&amp;ncy;&amp;icy;&amp;iecy; &amp;zcy;&amp;acy; postman chrome">
            <a:extLst>
              <a:ext uri="{FF2B5EF4-FFF2-40B4-BE49-F238E27FC236}">
                <a16:creationId xmlns:a16="http://schemas.microsoft.com/office/drawing/2014/main" id="{66A4B4EC-6655-444B-868F-3D88341FF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612" y="1981200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C400C4C-1433-48BF-A015-AFD4289B89C2}"/>
              </a:ext>
            </a:extLst>
          </p:cNvPr>
          <p:cNvSpPr txBox="1"/>
          <p:nvPr/>
        </p:nvSpPr>
        <p:spPr>
          <a:xfrm>
            <a:off x="8384947" y="5719410"/>
            <a:ext cx="1861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hlinkClick r:id="rId5"/>
              </a:rPr>
              <a:t>Postman</a:t>
            </a:r>
            <a:endParaRPr lang="en-US" sz="36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5212" y="2667000"/>
            <a:ext cx="3352800" cy="288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87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sz="quarter" idx="10"/>
          </p:nvPr>
        </p:nvSpPr>
        <p:spPr>
          <a:xfrm>
            <a:off x="614948" y="4704825"/>
            <a:ext cx="10958928" cy="76808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URL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016" y="1143000"/>
            <a:ext cx="3250793" cy="325079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body" sz="quarter" idx="10"/>
          </p:nvPr>
        </p:nvSpPr>
        <p:spPr>
          <a:xfrm>
            <a:off x="626423" y="5472909"/>
            <a:ext cx="10958928" cy="768084"/>
          </a:xfrm>
        </p:spPr>
        <p:txBody>
          <a:bodyPr>
            <a:normAutofit/>
          </a:bodyPr>
          <a:lstStyle/>
          <a:p>
            <a:r>
              <a:rPr lang="en-US" sz="3600" dirty="0"/>
              <a:t>Uniform Resource Locator</a:t>
            </a:r>
          </a:p>
        </p:txBody>
      </p:sp>
    </p:spTree>
    <p:extLst>
      <p:ext uri="{BB962C8B-B14F-4D97-AF65-F5344CB8AC3E}">
        <p14:creationId xmlns:p14="http://schemas.microsoft.com/office/powerpoint/2010/main" val="109925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ftUni3_1">
  <a:themeElements>
    <a:clrScheme name="SoftUni Cello">
      <a:dk1>
        <a:srgbClr val="234465"/>
      </a:dk1>
      <a:lt1>
        <a:srgbClr val="FFA000"/>
      </a:lt1>
      <a:dk2>
        <a:srgbClr val="234465"/>
      </a:dk2>
      <a:lt2>
        <a:srgbClr val="FFFFFF"/>
      </a:lt2>
      <a:accent1>
        <a:srgbClr val="F7C86D"/>
      </a:accent1>
      <a:accent2>
        <a:srgbClr val="00B050"/>
      </a:accent2>
      <a:accent3>
        <a:srgbClr val="44A9F8"/>
      </a:accent3>
      <a:accent4>
        <a:srgbClr val="7030A0"/>
      </a:accent4>
      <a:accent5>
        <a:srgbClr val="67748E"/>
      </a:accent5>
      <a:accent6>
        <a:srgbClr val="F4F5F7"/>
      </a:accent6>
      <a:hlink>
        <a:srgbClr val="F2AC44"/>
      </a:hlink>
      <a:folHlink>
        <a:srgbClr val="F6C781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dk2">
            <a:alpha val="80000"/>
          </a:schemeClr>
        </a:solidFill>
        <a:ln w="19050">
          <a:solidFill>
            <a:schemeClr val="tx1">
              <a:lumMod val="75000"/>
              <a:alpha val="80000"/>
            </a:schemeClr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b="1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  <a:style>
        <a:lnRef idx="2">
          <a:schemeClr val="accent1">
            <a:shade val="50000"/>
          </a:schemeClr>
        </a:lnRef>
        <a:fillRef idx="1001">
          <a:schemeClr val="dk2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chemeClr val="accent6">
            <a:lumMod val="75000"/>
            <a:alpha val="15000"/>
          </a:schemeClr>
        </a:solidFill>
        <a:ln w="12700">
          <a:solidFill>
            <a:schemeClr val="tx1">
              <a:lumMod val="75000"/>
            </a:schemeClr>
          </a:solidFill>
        </a:ln>
      </a:spPr>
      <a:bodyPr vert="horz" wrap="square" lIns="144000" tIns="108000" rIns="144000" bIns="108000" rtlCol="0">
        <a:spAutoFit/>
      </a:bodyPr>
      <a:lstStyle>
        <a:defPPr algn="l" eaLnBrk="0" hangingPunct="0">
          <a:lnSpc>
            <a:spcPct val="110000"/>
          </a:lnSpc>
          <a:buClr>
            <a:schemeClr val="accent5">
              <a:lumMod val="40000"/>
              <a:lumOff val="60000"/>
            </a:schemeClr>
          </a:buClr>
          <a:buSzPct val="70000"/>
          <a:defRPr sz="2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oftUni3_1" id="{D61FAD9B-6E74-4E03-BFE4-B363D484F1DA}" vid="{7089C1A3-635B-4B03-A017-DAF10A3A396B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SoftUni-PowerPoint-Template-3-1</Template>
  <TotalTime>2428</TotalTime>
  <Words>2997</Words>
  <Application>Microsoft Office PowerPoint</Application>
  <PresentationFormat>Custom</PresentationFormat>
  <Paragraphs>585</Paragraphs>
  <Slides>60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8" baseType="lpstr">
      <vt:lpstr>맑은 고딕</vt:lpstr>
      <vt:lpstr>Arial</vt:lpstr>
      <vt:lpstr>Calibri</vt:lpstr>
      <vt:lpstr>Consolas</vt:lpstr>
      <vt:lpstr>Noto Sans Symbols</vt:lpstr>
      <vt:lpstr>Wingdings</vt:lpstr>
      <vt:lpstr>Wingdings 2</vt:lpstr>
      <vt:lpstr>SoftUni3_1</vt:lpstr>
      <vt:lpstr>HTTP and HTML Basics</vt:lpstr>
      <vt:lpstr>Table of Contents</vt:lpstr>
      <vt:lpstr>Have a Question?</vt:lpstr>
      <vt:lpstr>HTTP Basics</vt:lpstr>
      <vt:lpstr>HTTP Basics</vt:lpstr>
      <vt:lpstr>Web Server Work Model</vt:lpstr>
      <vt:lpstr>Dev Tools</vt:lpstr>
      <vt:lpstr>HTTP Developer Tools</vt:lpstr>
      <vt:lpstr>PowerPoint Presentation</vt:lpstr>
      <vt:lpstr>Uniform Resource Locator (URL)</vt:lpstr>
      <vt:lpstr>HTTP Request</vt:lpstr>
      <vt:lpstr>HTTP Request Methods</vt:lpstr>
      <vt:lpstr>HTTP GET Request – Example</vt:lpstr>
      <vt:lpstr>HTTP POST Request – Example</vt:lpstr>
      <vt:lpstr>PowerPoint Presentation</vt:lpstr>
      <vt:lpstr>HTTP Response – Example</vt:lpstr>
      <vt:lpstr>HTTP Response Status Codes</vt:lpstr>
      <vt:lpstr>Content-Type and Disposition</vt:lpstr>
      <vt:lpstr>HTTP Conversation: Example</vt:lpstr>
      <vt:lpstr>HTML Tools</vt:lpstr>
      <vt:lpstr>HTML – Developer Environments</vt:lpstr>
      <vt:lpstr>HTML</vt:lpstr>
      <vt:lpstr>What is HTML?</vt:lpstr>
      <vt:lpstr>HTML Terminology</vt:lpstr>
      <vt:lpstr>HTML Page – Example</vt:lpstr>
      <vt:lpstr>Populate HTML tags</vt:lpstr>
      <vt:lpstr>Document Structure</vt:lpstr>
      <vt:lpstr>Exercise: Website</vt:lpstr>
      <vt:lpstr>PowerPoint Presentation</vt:lpstr>
      <vt:lpstr>PowerPoint Presentation</vt:lpstr>
      <vt:lpstr>HTTP Forms - Request Methods</vt:lpstr>
      <vt:lpstr>GET Request Method</vt:lpstr>
      <vt:lpstr>GET Request Method – Example</vt:lpstr>
      <vt:lpstr>POST Request Method</vt:lpstr>
      <vt:lpstr>POST Request Method – Example</vt:lpstr>
      <vt:lpstr>PowerPoint Presentation</vt:lpstr>
      <vt:lpstr>HTML Escaping &amp; Data Validation</vt:lpstr>
      <vt:lpstr>HTML Escaping: Motivation</vt:lpstr>
      <vt:lpstr>HTML Escaping: htmlspecialchars()</vt:lpstr>
      <vt:lpstr>Principles of HTML Escaping</vt:lpstr>
      <vt:lpstr>Example of Correct HTML Escaping</vt:lpstr>
      <vt:lpstr>Example of Incorrect HTML Escaping</vt:lpstr>
      <vt:lpstr>Data Normalization</vt:lpstr>
      <vt:lpstr>PHP Automatic Escaping Engine - WARNING!</vt:lpstr>
      <vt:lpstr>Validating User Input</vt:lpstr>
      <vt:lpstr>PowerPoint Presentation</vt:lpstr>
      <vt:lpstr>Working with Checkboxes</vt:lpstr>
      <vt:lpstr>Checkboxes</vt:lpstr>
      <vt:lpstr>Hidden Fields</vt:lpstr>
      <vt:lpstr>Hidden Fields</vt:lpstr>
      <vt:lpstr>Submitting Arrays</vt:lpstr>
      <vt:lpstr>Submitting Arrays</vt:lpstr>
      <vt:lpstr>Submitting Arrays (2)</vt:lpstr>
      <vt:lpstr>Other Input Types</vt:lpstr>
      <vt:lpstr>Summary</vt:lpstr>
      <vt:lpstr>PowerPoint Presentation</vt:lpstr>
      <vt:lpstr>SoftUni Diamond Partners</vt:lpstr>
      <vt:lpstr>SoftUni Organizational Partners</vt:lpstr>
      <vt:lpstr>Trainings @ Software University (SoftUni)</vt:lpstr>
      <vt:lpstr>License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PHP Web - HTTP and HTML Basic</dc:title>
  <dc:subject>Technology Fundamentals - Practical Training Course @ SoftUni</dc:subject>
  <dc:creator>Software University Foundation</dc:creator>
  <cp:keywords>PHP Web, Software University, SoftUni, programming, coding, software development, education, training, course</cp:keywords>
  <dc:description>Technology Fundamentals Course @ SoftUni – https://softuni.bg/courses/technology-fundamentals</dc:description>
  <cp:lastModifiedBy>Mihail</cp:lastModifiedBy>
  <cp:revision>528</cp:revision>
  <dcterms:created xsi:type="dcterms:W3CDTF">2014-01-02T17:00:34Z</dcterms:created>
  <dcterms:modified xsi:type="dcterms:W3CDTF">2019-05-14T15:32:10Z</dcterms:modified>
  <cp:category>programming;computer programming;software development;web development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